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Override PartName="/ppt/media/image30.jpeg" ContentType="image/jpeg"/>
  <Override PartName="/ppt/media/image31.jpeg" ContentType="image/jpeg"/>
  <Override PartName="/ppt/media/image32.jpeg" ContentType="image/jpeg"/>
  <Override PartName="/ppt/media/image33.jpeg" ContentType="image/jpeg"/>
  <Override PartName="/ppt/media/image34.jpeg" ContentType="image/jpeg"/>
  <Override PartName="/ppt/media/image35.jpeg" ContentType="image/jpeg"/>
  <Override PartName="/ppt/media/image36.jpeg" ContentType="image/jpeg"/>
  <Override PartName="/ppt/media/image37.jpeg" ContentType="image/jpeg"/>
  <Override PartName="/ppt/media/image3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2" name="Shape 112"/>
          <p:cNvSpPr/>
          <p:nvPr>
            <p:ph type="sldImg"/>
          </p:nvPr>
        </p:nvSpPr>
        <p:spPr>
          <a:xfrm>
            <a:off x="1143000" y="685800"/>
            <a:ext cx="4572000" cy="3429000"/>
          </a:xfrm>
          <a:prstGeom prst="rect">
            <a:avLst/>
          </a:prstGeom>
        </p:spPr>
        <p:txBody>
          <a:bodyPr/>
          <a:lstStyle/>
          <a:p>
            <a:pPr/>
          </a:p>
        </p:txBody>
      </p:sp>
      <p:sp>
        <p:nvSpPr>
          <p:cNvPr id="113" name="Shape 11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3"/>
          </a:xfrm>
          <a:prstGeom prst="rect">
            <a:avLst/>
          </a:prstGeom>
        </p:spPr>
        <p:txBody>
          <a:bodyPr/>
          <a:lstStyle>
            <a:lvl1pPr marL="406400" indent="-355600" algn="ctr">
              <a:buClrTx/>
              <a:buSzTx/>
              <a:buFontTx/>
              <a:buNone/>
              <a:defRPr sz="2400"/>
            </a:lvl1pPr>
            <a:lvl2pPr marL="406400" indent="127000" algn="ctr">
              <a:buClrTx/>
              <a:buSzTx/>
              <a:buFontTx/>
              <a:buNone/>
              <a:defRPr sz="2400"/>
            </a:lvl2pPr>
            <a:lvl3pPr marL="406400" indent="609600" algn="ctr">
              <a:buClrTx/>
              <a:buSzTx/>
              <a:buFontTx/>
              <a:buNone/>
              <a:defRPr sz="2400"/>
            </a:lvl3pPr>
            <a:lvl4pPr marL="406400" indent="1079500" algn="ctr">
              <a:buClrTx/>
              <a:buSzTx/>
              <a:buFontTx/>
              <a:buNone/>
              <a:defRPr sz="2400"/>
            </a:lvl4pPr>
            <a:lvl5pPr marL="406400" indent="1536700" algn="ctr">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xfrm rot="5400000">
            <a:off x="3920330" y="-1256506"/>
            <a:ext cx="4351339" cy="105156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ITLE_AND_VERTICAL_TEXT">
    <p:spTree>
      <p:nvGrpSpPr>
        <p:cNvPr id="1" name=""/>
        <p:cNvGrpSpPr/>
        <p:nvPr/>
      </p:nvGrpSpPr>
      <p:grpSpPr>
        <a:xfrm>
          <a:off x="0" y="0"/>
          <a:ext cx="0" cy="0"/>
          <a:chOff x="0" y="0"/>
          <a:chExt cx="0" cy="0"/>
        </a:xfrm>
      </p:grpSpPr>
      <p:sp>
        <p:nvSpPr>
          <p:cNvPr id="104" name="Title Text"/>
          <p:cNvSpPr txBox="1"/>
          <p:nvPr>
            <p:ph type="title"/>
          </p:nvPr>
        </p:nvSpPr>
        <p:spPr>
          <a:xfrm rot="5400000">
            <a:off x="7133431" y="1956593"/>
            <a:ext cx="5811839" cy="2628901"/>
          </a:xfrm>
          <a:prstGeom prst="rect">
            <a:avLst/>
          </a:prstGeom>
        </p:spPr>
        <p:txBody>
          <a:bodyPr/>
          <a:lstStyle/>
          <a:p>
            <a:pPr/>
            <a:r>
              <a:t>Title Text</a:t>
            </a:r>
          </a:p>
        </p:txBody>
      </p:sp>
      <p:sp>
        <p:nvSpPr>
          <p:cNvPr id="105" name="Body Level One…"/>
          <p:cNvSpPr txBox="1"/>
          <p:nvPr>
            <p:ph type="body" idx="1"/>
          </p:nvPr>
        </p:nvSpPr>
        <p:spPr>
          <a:xfrm rot="5400000">
            <a:off x="1799431" y="-596107"/>
            <a:ext cx="5811838" cy="77343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29"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0" name="Body Level One…"/>
          <p:cNvSpPr txBox="1"/>
          <p:nvPr>
            <p:ph type="body" sz="quarter" idx="1"/>
          </p:nvPr>
        </p:nvSpPr>
        <p:spPr>
          <a:xfrm>
            <a:off x="831850" y="4589462"/>
            <a:ext cx="10515600" cy="1500188"/>
          </a:xfrm>
          <a:prstGeom prst="rect">
            <a:avLst/>
          </a:prstGeom>
        </p:spPr>
        <p:txBody>
          <a:bodyPr/>
          <a:lstStyle>
            <a:lvl1pPr marL="228600" indent="0">
              <a:buClrTx/>
              <a:buSzTx/>
              <a:buFontTx/>
              <a:buNone/>
              <a:defRPr sz="2400">
                <a:solidFill>
                  <a:srgbClr val="888888"/>
                </a:solidFill>
              </a:defRPr>
            </a:lvl1pPr>
            <a:lvl2pPr marL="228600" indent="457200">
              <a:buClrTx/>
              <a:buSzTx/>
              <a:buFontTx/>
              <a:buNone/>
              <a:defRPr sz="2400">
                <a:solidFill>
                  <a:srgbClr val="888888"/>
                </a:solidFill>
              </a:defRPr>
            </a:lvl2pPr>
            <a:lvl3pPr marL="228600" indent="914400">
              <a:buClrTx/>
              <a:buSzTx/>
              <a:buFontTx/>
              <a:buNone/>
              <a:defRPr sz="2400">
                <a:solidFill>
                  <a:srgbClr val="888888"/>
                </a:solidFill>
              </a:defRPr>
            </a:lvl3pPr>
            <a:lvl4pPr marL="228600" indent="1371600">
              <a:buClrTx/>
              <a:buSzTx/>
              <a:buFontTx/>
              <a:buNone/>
              <a:defRPr sz="2400">
                <a:solidFill>
                  <a:srgbClr val="888888"/>
                </a:solidFill>
              </a:defRPr>
            </a:lvl4pPr>
            <a:lvl5pPr marL="228600" indent="1828800">
              <a:buClrTx/>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Google Shape;32;p42"/>
          <p:cNvSpPr txBox="1"/>
          <p:nvPr>
            <p:ph type="body" sz="half" idx="21"/>
          </p:nvPr>
        </p:nvSpPr>
        <p:spPr>
          <a:xfrm>
            <a:off x="6172200" y="1825625"/>
            <a:ext cx="5181600" cy="4351338"/>
          </a:xfrm>
          <a:prstGeom prst="rect">
            <a:avLst/>
          </a:prstGeom>
        </p:spPr>
        <p:txBody>
          <a:bodyPr/>
          <a:lstStyle/>
          <a:p>
            <a:pP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_WITH_TEXT">
    <p:spTree>
      <p:nvGrpSpPr>
        <p:cNvPr id="1" name=""/>
        <p:cNvGrpSpPr/>
        <p:nvPr/>
      </p:nvGrpSpPr>
      <p:grpSpPr>
        <a:xfrm>
          <a:off x="0" y="0"/>
          <a:ext cx="0" cy="0"/>
          <a:chOff x="0" y="0"/>
          <a:chExt cx="0" cy="0"/>
        </a:xfrm>
      </p:grpSpPr>
      <p:sp>
        <p:nvSpPr>
          <p:cNvPr id="48" name="Title Text"/>
          <p:cNvSpPr txBox="1"/>
          <p:nvPr>
            <p:ph type="title"/>
          </p:nvPr>
        </p:nvSpPr>
        <p:spPr>
          <a:xfrm>
            <a:off x="839787" y="365125"/>
            <a:ext cx="10515601" cy="1325563"/>
          </a:xfrm>
          <a:prstGeom prst="rect">
            <a:avLst/>
          </a:prstGeom>
        </p:spPr>
        <p:txBody>
          <a:bodyPr/>
          <a:lstStyle/>
          <a:p>
            <a:pPr/>
            <a:r>
              <a:t>Title Text</a:t>
            </a:r>
          </a:p>
        </p:txBody>
      </p:sp>
      <p:sp>
        <p:nvSpPr>
          <p:cNvPr id="49" name="Body Level One…"/>
          <p:cNvSpPr txBox="1"/>
          <p:nvPr>
            <p:ph type="body" sz="quarter" idx="1"/>
          </p:nvPr>
        </p:nvSpPr>
        <p:spPr>
          <a:xfrm>
            <a:off x="839787" y="1681163"/>
            <a:ext cx="5157789" cy="823913"/>
          </a:xfrm>
          <a:prstGeom prst="rect">
            <a:avLst/>
          </a:prstGeom>
        </p:spPr>
        <p:txBody>
          <a:bodyPr anchor="b"/>
          <a:lstStyle>
            <a:lvl1pPr marL="228600" indent="0">
              <a:buClrTx/>
              <a:buSzTx/>
              <a:buFontTx/>
              <a:buNone/>
              <a:defRPr b="1" sz="2400"/>
            </a:lvl1pPr>
            <a:lvl2pPr marL="228600" indent="457200">
              <a:buClrTx/>
              <a:buSzTx/>
              <a:buFontTx/>
              <a:buNone/>
              <a:defRPr b="1" sz="2400"/>
            </a:lvl2pPr>
            <a:lvl3pPr marL="228600" indent="914400">
              <a:buClrTx/>
              <a:buSzTx/>
              <a:buFontTx/>
              <a:buNone/>
              <a:defRPr b="1" sz="2400"/>
            </a:lvl3pPr>
            <a:lvl4pPr marL="228600" indent="1371600">
              <a:buClrTx/>
              <a:buSzTx/>
              <a:buFontTx/>
              <a:buNone/>
              <a:defRPr b="1" sz="2400"/>
            </a:lvl4pPr>
            <a:lvl5pPr marL="228600" indent="1828800">
              <a:buClrTx/>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0" name="Google Shape;39;p43"/>
          <p:cNvSpPr txBox="1"/>
          <p:nvPr>
            <p:ph type="body" sz="half" idx="21"/>
          </p:nvPr>
        </p:nvSpPr>
        <p:spPr>
          <a:xfrm>
            <a:off x="839787" y="2505075"/>
            <a:ext cx="5157788" cy="3684588"/>
          </a:xfrm>
          <a:prstGeom prst="rect">
            <a:avLst/>
          </a:prstGeom>
        </p:spPr>
        <p:txBody>
          <a:bodyPr/>
          <a:lstStyle/>
          <a:p>
            <a:pPr/>
          </a:p>
        </p:txBody>
      </p:sp>
      <p:sp>
        <p:nvSpPr>
          <p:cNvPr id="51" name="Google Shape;40;p43"/>
          <p:cNvSpPr txBox="1"/>
          <p:nvPr>
            <p:ph type="body" sz="quarter" idx="22"/>
          </p:nvPr>
        </p:nvSpPr>
        <p:spPr>
          <a:xfrm>
            <a:off x="6172200" y="1681163"/>
            <a:ext cx="5183188" cy="823913"/>
          </a:xfrm>
          <a:prstGeom prst="rect">
            <a:avLst/>
          </a:prstGeom>
        </p:spPr>
        <p:txBody>
          <a:bodyPr anchor="b"/>
          <a:lstStyle/>
          <a:p>
            <a:pPr marL="228600" indent="0">
              <a:buClrTx/>
              <a:buSzTx/>
              <a:buFontTx/>
              <a:buNone/>
              <a:defRPr b="1" sz="2400"/>
            </a:pPr>
          </a:p>
        </p:txBody>
      </p:sp>
      <p:sp>
        <p:nvSpPr>
          <p:cNvPr id="52" name="Google Shape;41;p43"/>
          <p:cNvSpPr txBox="1"/>
          <p:nvPr>
            <p:ph type="body" sz="half" idx="23"/>
          </p:nvPr>
        </p:nvSpPr>
        <p:spPr>
          <a:xfrm>
            <a:off x="6172200" y="2505075"/>
            <a:ext cx="5183188" cy="3684588"/>
          </a:xfrm>
          <a:prstGeom prst="rect">
            <a:avLst/>
          </a:prstGeom>
        </p:spPr>
        <p:txBody>
          <a:bodyPr/>
          <a:lstStyle/>
          <a:p>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_WITH_CAPTION_TEXT">
    <p:spTree>
      <p:nvGrpSpPr>
        <p:cNvPr id="1" name=""/>
        <p:cNvGrpSpPr/>
        <p:nvPr/>
      </p:nvGrpSpPr>
      <p:grpSpPr>
        <a:xfrm>
          <a:off x="0" y="0"/>
          <a:ext cx="0" cy="0"/>
          <a:chOff x="0" y="0"/>
          <a:chExt cx="0" cy="0"/>
        </a:xfrm>
      </p:grpSpPr>
      <p:sp>
        <p:nvSpPr>
          <p:cNvPr id="75"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6" name="Body Level One…"/>
          <p:cNvSpPr txBox="1"/>
          <p:nvPr>
            <p:ph type="body" sz="half" idx="1"/>
          </p:nvPr>
        </p:nvSpPr>
        <p:spPr>
          <a:xfrm>
            <a:off x="5183187" y="987425"/>
            <a:ext cx="6172201" cy="4873625"/>
          </a:xfrm>
          <a:prstGeom prst="rect">
            <a:avLst/>
          </a:prstGeom>
        </p:spPr>
        <p:txBody>
          <a:bodyPr/>
          <a:lstStyle>
            <a:lvl1pPr indent="-431800">
              <a:buSzPts val="3200"/>
              <a:defRPr sz="3200"/>
            </a:lvl1pPr>
            <a:lvl2pPr marL="972457" indent="-464457">
              <a:buSzPts val="3200"/>
              <a:defRPr sz="3200"/>
            </a:lvl2pPr>
            <a:lvl3pPr marL="1498600" indent="-508000">
              <a:buSzPts val="3200"/>
              <a:defRPr sz="3200"/>
            </a:lvl3pPr>
            <a:lvl4pPr marL="2042160" indent="-568960">
              <a:buSzPts val="3200"/>
              <a:defRPr sz="3200"/>
            </a:lvl4pPr>
            <a:lvl5pPr marL="2499360" indent="-568960">
              <a:buSzPts val="3200"/>
              <a:defRPr sz="3200"/>
            </a:lvl5pPr>
          </a:lstStyle>
          <a:p>
            <a:pPr/>
            <a:r>
              <a:t>Body Level One</a:t>
            </a:r>
          </a:p>
          <a:p>
            <a:pPr lvl="1"/>
            <a:r>
              <a:t>Body Level Two</a:t>
            </a:r>
          </a:p>
          <a:p>
            <a:pPr lvl="2"/>
            <a:r>
              <a:t>Body Level Three</a:t>
            </a:r>
          </a:p>
          <a:p>
            <a:pPr lvl="3"/>
            <a:r>
              <a:t>Body Level Four</a:t>
            </a:r>
          </a:p>
          <a:p>
            <a:pPr lvl="4"/>
            <a:r>
              <a:t>Body Level Five</a:t>
            </a:r>
          </a:p>
        </p:txBody>
      </p:sp>
      <p:sp>
        <p:nvSpPr>
          <p:cNvPr id="77" name="Google Shape;57;p46"/>
          <p:cNvSpPr txBox="1"/>
          <p:nvPr>
            <p:ph type="body" sz="quarter" idx="21"/>
          </p:nvPr>
        </p:nvSpPr>
        <p:spPr>
          <a:xfrm>
            <a:off x="839787" y="2057400"/>
            <a:ext cx="3932238" cy="3811588"/>
          </a:xfrm>
          <a:prstGeom prst="rect">
            <a:avLst/>
          </a:prstGeom>
        </p:spPr>
        <p:txBody>
          <a:bodyPr/>
          <a:lstStyle/>
          <a:p>
            <a:pPr marL="228600" indent="0">
              <a:buClrTx/>
              <a:buSzTx/>
              <a:buFontTx/>
              <a:buNone/>
              <a:defRPr sz="16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_WITH_CAPTION_TEXT">
    <p:spTree>
      <p:nvGrpSpPr>
        <p:cNvPr id="1" name=""/>
        <p:cNvGrpSpPr/>
        <p:nvPr/>
      </p:nvGrpSpPr>
      <p:grpSpPr>
        <a:xfrm>
          <a:off x="0" y="0"/>
          <a:ext cx="0" cy="0"/>
          <a:chOff x="0" y="0"/>
          <a:chExt cx="0" cy="0"/>
        </a:xfrm>
      </p:grpSpPr>
      <p:sp>
        <p:nvSpPr>
          <p:cNvPr id="85"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6" name="Google Shape;63;p47"/>
          <p:cNvSpPr/>
          <p:nvPr>
            <p:ph type="pic" sz="half" idx="21"/>
          </p:nvPr>
        </p:nvSpPr>
        <p:spPr>
          <a:xfrm>
            <a:off x="5183187" y="987425"/>
            <a:ext cx="6172201" cy="4873625"/>
          </a:xfrm>
          <a:prstGeom prst="rect">
            <a:avLst/>
          </a:prstGeom>
        </p:spPr>
        <p:txBody>
          <a:bodyPr lIns="91439" tIns="45719" rIns="91439" bIns="45719">
            <a:noAutofit/>
          </a:bodyPr>
          <a:lstStyle/>
          <a:p>
            <a:pPr/>
          </a:p>
        </p:txBody>
      </p:sp>
      <p:sp>
        <p:nvSpPr>
          <p:cNvPr id="87" name="Body Level One…"/>
          <p:cNvSpPr txBox="1"/>
          <p:nvPr>
            <p:ph type="body" sz="quarter" idx="1"/>
          </p:nvPr>
        </p:nvSpPr>
        <p:spPr>
          <a:xfrm>
            <a:off x="839787" y="2057400"/>
            <a:ext cx="3932239" cy="3811588"/>
          </a:xfrm>
          <a:prstGeom prst="rect">
            <a:avLst/>
          </a:prstGeom>
        </p:spPr>
        <p:txBody>
          <a:bodyPr/>
          <a:lstStyle>
            <a:lvl1pPr marL="228600" indent="0">
              <a:buClrTx/>
              <a:buSzTx/>
              <a:buFontTx/>
              <a:buNone/>
              <a:defRPr sz="1600"/>
            </a:lvl1pPr>
            <a:lvl2pPr marL="228600" indent="457200">
              <a:buClrTx/>
              <a:buSzTx/>
              <a:buFontTx/>
              <a:buNone/>
              <a:defRPr sz="1600"/>
            </a:lvl2pPr>
            <a:lvl3pPr marL="228600" indent="914400">
              <a:buClrTx/>
              <a:buSzTx/>
              <a:buFontTx/>
              <a:buNone/>
              <a:defRPr sz="1600"/>
            </a:lvl3pPr>
            <a:lvl4pPr marL="228600" indent="1371600">
              <a:buClrTx/>
              <a:buSzTx/>
              <a:buFontTx/>
              <a:buNone/>
              <a:defRPr sz="1600"/>
            </a:lvl4pPr>
            <a:lvl5pPr marL="228600" indent="18288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95216" y="6414780"/>
            <a:ext cx="258585" cy="248265"/>
          </a:xfrm>
          <a:prstGeom prst="rect">
            <a:avLst/>
          </a:prstGeom>
          <a:ln w="12700">
            <a:miter lim="400000"/>
          </a:ln>
        </p:spPr>
        <p:txBody>
          <a:bodyPr wrap="none" lIns="45699" tIns="45699" rIns="45699" bIns="45699" anchor="ctr">
            <a:spAutoFit/>
          </a:bodyPr>
          <a:lstStyle>
            <a:lvl1pPr algn="r">
              <a:defRPr sz="1200">
                <a:solidFill>
                  <a:srgbClr val="888888"/>
                </a:solidFill>
                <a:latin typeface="Calibri"/>
                <a:ea typeface="Calibri"/>
                <a:cs typeface="Calibri"/>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9pPr>
    </p:titleStyle>
    <p:bodyStyle>
      <a:lvl1pPr marL="457200" marR="0" indent="-3429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alibri"/>
          <a:ea typeface="Calibri"/>
          <a:cs typeface="Calibri"/>
          <a:sym typeface="Calibri"/>
        </a:defRPr>
      </a:lvl1pPr>
      <a:lvl2pPr marL="971550" marR="0" indent="-40005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alibri"/>
          <a:ea typeface="Calibri"/>
          <a:cs typeface="Calibri"/>
          <a:sym typeface="Calibri"/>
        </a:defRPr>
      </a:lvl2pPr>
      <a:lvl3pPr marL="1508760" marR="0" indent="-48006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alibri"/>
          <a:ea typeface="Calibri"/>
          <a:cs typeface="Calibri"/>
          <a:sym typeface="Calibri"/>
        </a:defRPr>
      </a:lvl3pPr>
      <a:lvl4pPr marL="20193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alibri"/>
          <a:ea typeface="Calibri"/>
          <a:cs typeface="Calibri"/>
          <a:sym typeface="Calibri"/>
        </a:defRPr>
      </a:lvl4pPr>
      <a:lvl5pPr marL="24765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alibri"/>
          <a:ea typeface="Calibri"/>
          <a:cs typeface="Calibri"/>
          <a:sym typeface="Calibri"/>
        </a:defRPr>
      </a:lvl5pPr>
      <a:lvl6pPr marL="29337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alibri"/>
          <a:ea typeface="Calibri"/>
          <a:cs typeface="Calibri"/>
          <a:sym typeface="Calibri"/>
        </a:defRPr>
      </a:lvl6pPr>
      <a:lvl7pPr marL="33909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alibri"/>
          <a:ea typeface="Calibri"/>
          <a:cs typeface="Calibri"/>
          <a:sym typeface="Calibri"/>
        </a:defRPr>
      </a:lvl7pPr>
      <a:lvl8pPr marL="38481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alibri"/>
          <a:ea typeface="Calibri"/>
          <a:cs typeface="Calibri"/>
          <a:sym typeface="Calibri"/>
        </a:defRPr>
      </a:lvl8pPr>
      <a:lvl9pPr marL="43053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8.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 Id="rId3" Type="http://schemas.openxmlformats.org/officeDocument/2006/relationships/image" Target="../media/image10.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 Id="rId3" Type="http://schemas.openxmlformats.org/officeDocument/2006/relationships/image" Target="../media/image12.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 Id="rId3" Type="http://schemas.openxmlformats.org/officeDocument/2006/relationships/image" Target="../media/image14.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5.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 Id="rId3" Type="http://schemas.openxmlformats.org/officeDocument/2006/relationships/image" Target="../media/image20.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21.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 Id="rId3" Type="http://schemas.openxmlformats.org/officeDocument/2006/relationships/image" Target="../media/image24.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7.jpe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 Id="rId3" Type="http://schemas.openxmlformats.org/officeDocument/2006/relationships/image" Target="../media/image30.jpeg"/><Relationship Id="rId4" Type="http://schemas.openxmlformats.org/officeDocument/2006/relationships/image" Target="../media/image31.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eg"/><Relationship Id="rId3" Type="http://schemas.openxmlformats.org/officeDocument/2006/relationships/image" Target="../media/image33.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 Id="rId3" Type="http://schemas.openxmlformats.org/officeDocument/2006/relationships/image" Target="../media/image35.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 Id="rId3" Type="http://schemas.openxmlformats.org/officeDocument/2006/relationships/image" Target="../media/image38.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Google Shape;84;p1"/>
          <p:cNvSpPr txBox="1"/>
          <p:nvPr>
            <p:ph type="ctrTitle"/>
          </p:nvPr>
        </p:nvSpPr>
        <p:spPr>
          <a:xfrm>
            <a:off x="2619702" y="2235200"/>
            <a:ext cx="6952596" cy="2387600"/>
          </a:xfrm>
          <a:prstGeom prst="rect">
            <a:avLst/>
          </a:prstGeom>
        </p:spPr>
        <p:txBody>
          <a:bodyPr/>
          <a:lstStyle/>
          <a:p>
            <a:pPr/>
            <a:r>
              <a:t>48v Cryo Board to Cryo Cooler</a:t>
            </a:r>
          </a:p>
        </p:txBody>
      </p:sp>
      <p:sp>
        <p:nvSpPr>
          <p:cNvPr id="116" name="Google Shape;85;p1"/>
          <p:cNvSpPr txBox="1"/>
          <p:nvPr/>
        </p:nvSpPr>
        <p:spPr>
          <a:xfrm>
            <a:off x="4905443" y="5980386"/>
            <a:ext cx="2637351" cy="8775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lvl1pPr algn="ctr">
              <a:lnSpc>
                <a:spcPct val="90000"/>
              </a:lnSpc>
              <a:defRPr sz="3200">
                <a:latin typeface="Calibri"/>
                <a:ea typeface="Calibri"/>
                <a:cs typeface="Calibri"/>
                <a:sym typeface="Calibri"/>
              </a:defRPr>
            </a:lvl1pPr>
          </a:lstStyle>
          <a:p>
            <a:pPr/>
            <a:r>
              <a:t>v2 (2026)</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Google Shape;184;g3b32983515a_0_10"/>
          <p:cNvSpPr txBox="1"/>
          <p:nvPr/>
        </p:nvSpPr>
        <p:spPr>
          <a:xfrm>
            <a:off x="2978110" y="276480"/>
            <a:ext cx="6235852" cy="28878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lstStyle>
          <a:p>
            <a:pPr/>
            <a:r>
              <a:t>Gently pull the wires apart to separate them. They should come apart cleanly.</a:t>
            </a:r>
          </a:p>
        </p:txBody>
      </p:sp>
      <p:pic>
        <p:nvPicPr>
          <p:cNvPr id="180" name="Google Shape;185;g3b32983515a_0_10" descr="Google Shape;185;g3b32983515a_0_10"/>
          <p:cNvPicPr>
            <a:picLocks noChangeAspect="1"/>
          </p:cNvPicPr>
          <p:nvPr/>
        </p:nvPicPr>
        <p:blipFill>
          <a:blip r:embed="rId2">
            <a:extLst/>
          </a:blip>
          <a:stretch>
            <a:fillRect/>
          </a:stretch>
        </p:blipFill>
        <p:spPr>
          <a:xfrm rot="5400000">
            <a:off x="3378351" y="331725"/>
            <a:ext cx="5148326" cy="686947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Google Shape;190;g3b32983515a_0_183"/>
          <p:cNvSpPr txBox="1"/>
          <p:nvPr/>
        </p:nvSpPr>
        <p:spPr>
          <a:xfrm>
            <a:off x="368699" y="195949"/>
            <a:ext cx="11269802"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stStyle>
          <a:p>
            <a:pPr/>
            <a:r>
              <a:t>Fasten the plug-end to the workbench with tape. Starting at the plug-end and working your way down, hand-twist the wires together. </a:t>
            </a:r>
          </a:p>
        </p:txBody>
      </p:sp>
      <p:pic>
        <p:nvPicPr>
          <p:cNvPr id="183" name="Google Shape;191;g3b32983515a_0_183" descr="Google Shape;191;g3b32983515a_0_183"/>
          <p:cNvPicPr>
            <a:picLocks noChangeAspect="1"/>
          </p:cNvPicPr>
          <p:nvPr/>
        </p:nvPicPr>
        <p:blipFill>
          <a:blip r:embed="rId2">
            <a:extLst/>
          </a:blip>
          <a:srcRect l="22676" t="0" r="34534" b="0"/>
          <a:stretch>
            <a:fillRect/>
          </a:stretch>
        </p:blipFill>
        <p:spPr>
          <a:xfrm rot="16200000">
            <a:off x="4169386" y="-1474255"/>
            <a:ext cx="3144792" cy="980655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Google Shape;196;g3b32983515a_0_191"/>
          <p:cNvSpPr txBox="1"/>
          <p:nvPr/>
        </p:nvSpPr>
        <p:spPr>
          <a:xfrm>
            <a:off x="368699" y="195949"/>
            <a:ext cx="11269802" cy="5834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Fasten the other end to the workbench. Leave it twisted and fastened at both ends for at least 10 minutes so that the wires do not immediately untwist when you work with them in future steps.</a:t>
            </a:r>
          </a:p>
        </p:txBody>
      </p:sp>
      <p:pic>
        <p:nvPicPr>
          <p:cNvPr id="186" name="Google Shape;197;g3b32983515a_0_191" descr="Google Shape;197;g3b32983515a_0_191"/>
          <p:cNvPicPr>
            <a:picLocks noChangeAspect="1"/>
          </p:cNvPicPr>
          <p:nvPr/>
        </p:nvPicPr>
        <p:blipFill>
          <a:blip r:embed="rId2">
            <a:extLst/>
          </a:blip>
          <a:srcRect l="0" t="43503" r="0" b="24240"/>
          <a:stretch>
            <a:fillRect/>
          </a:stretch>
        </p:blipFill>
        <p:spPr>
          <a:xfrm>
            <a:off x="690761" y="2171501"/>
            <a:ext cx="10399492" cy="251508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Google Shape;204;g3b32983515a_0_279"/>
          <p:cNvSpPr txBox="1"/>
          <p:nvPr/>
        </p:nvSpPr>
        <p:spPr>
          <a:xfrm>
            <a:off x="2978109" y="243813"/>
            <a:ext cx="6235852" cy="28076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a:latin typeface="Calibri"/>
                <a:ea typeface="Calibri"/>
                <a:cs typeface="Calibri"/>
                <a:sym typeface="Calibri"/>
              </a:defRPr>
            </a:lvl1pPr>
          </a:lstStyle>
          <a:p>
            <a:pPr/>
            <a:r>
              <a:t>Measure out and cut one length of 6.4mm adhesive shrink tube 2in long.</a:t>
            </a:r>
          </a:p>
        </p:txBody>
      </p:sp>
      <p:pic>
        <p:nvPicPr>
          <p:cNvPr id="189" name="Google Shape;205;g3b32983515a_0_279" descr="Google Shape;205;g3b32983515a_0_279"/>
          <p:cNvPicPr>
            <a:picLocks noChangeAspect="1"/>
          </p:cNvPicPr>
          <p:nvPr/>
        </p:nvPicPr>
        <p:blipFill>
          <a:blip r:embed="rId2">
            <a:extLst/>
          </a:blip>
          <a:stretch>
            <a:fillRect/>
          </a:stretch>
        </p:blipFill>
        <p:spPr>
          <a:xfrm rot="5400000">
            <a:off x="3408612" y="-70063"/>
            <a:ext cx="5374776" cy="717160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Google Shape;210;g3b32983515a_0_360"/>
          <p:cNvSpPr txBox="1"/>
          <p:nvPr/>
        </p:nvSpPr>
        <p:spPr>
          <a:xfrm>
            <a:off x="2978109" y="243813"/>
            <a:ext cx="6235852" cy="73796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a:latin typeface="Calibri"/>
                <a:ea typeface="Calibri"/>
                <a:cs typeface="Calibri"/>
                <a:sym typeface="Calibri"/>
              </a:defRPr>
            </a:pPr>
            <a:r>
              <a:t>Place the shrink tube over the twisted pair of wires as near as possible to the plug.</a:t>
            </a:r>
          </a:p>
          <a:p>
            <a:pPr algn="ctr"/>
            <a:endParaRPr>
              <a:latin typeface="Calibri"/>
              <a:ea typeface="Calibri"/>
              <a:cs typeface="Calibri"/>
              <a:sym typeface="Calibri"/>
            </a:endParaRPr>
          </a:p>
          <a:p>
            <a:pPr algn="ctr">
              <a:defRPr>
                <a:latin typeface="Calibri"/>
                <a:ea typeface="Calibri"/>
                <a:cs typeface="Calibri"/>
                <a:sym typeface="Calibri"/>
              </a:defRPr>
            </a:pPr>
            <a:r>
              <a:t>Apply the heat gun to seal the shrink tube in place.</a:t>
            </a:r>
          </a:p>
        </p:txBody>
      </p:sp>
      <p:pic>
        <p:nvPicPr>
          <p:cNvPr id="192" name="Google Shape;211;g3b32983515a_0_360" descr="Google Shape;211;g3b32983515a_0_360"/>
          <p:cNvPicPr>
            <a:picLocks noChangeAspect="1"/>
          </p:cNvPicPr>
          <p:nvPr/>
        </p:nvPicPr>
        <p:blipFill>
          <a:blip r:embed="rId2">
            <a:extLst/>
          </a:blip>
          <a:stretch>
            <a:fillRect/>
          </a:stretch>
        </p:blipFill>
        <p:spPr>
          <a:xfrm>
            <a:off x="228249" y="1366185"/>
            <a:ext cx="5747176" cy="4309200"/>
          </a:xfrm>
          <a:prstGeom prst="rect">
            <a:avLst/>
          </a:prstGeom>
          <a:ln w="12700">
            <a:miter lim="400000"/>
          </a:ln>
        </p:spPr>
      </p:pic>
      <p:pic>
        <p:nvPicPr>
          <p:cNvPr id="193" name="Google Shape;212;g3b32983515a_0_360" descr="Google Shape;212;g3b32983515a_0_360"/>
          <p:cNvPicPr>
            <a:picLocks noChangeAspect="1"/>
          </p:cNvPicPr>
          <p:nvPr/>
        </p:nvPicPr>
        <p:blipFill>
          <a:blip r:embed="rId3">
            <a:extLst/>
          </a:blip>
          <a:stretch>
            <a:fillRect/>
          </a:stretch>
        </p:blipFill>
        <p:spPr>
          <a:xfrm>
            <a:off x="6163174" y="1366169"/>
            <a:ext cx="5747175" cy="430920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Google Shape;217;g3b32983515a_0_199"/>
          <p:cNvSpPr txBox="1"/>
          <p:nvPr/>
        </p:nvSpPr>
        <p:spPr>
          <a:xfrm>
            <a:off x="2139999" y="243824"/>
            <a:ext cx="8250951" cy="28076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a:latin typeface="Calibri"/>
                <a:ea typeface="Calibri"/>
                <a:cs typeface="Calibri"/>
                <a:sym typeface="Calibri"/>
              </a:defRPr>
            </a:lvl1pPr>
          </a:lstStyle>
          <a:p>
            <a:pPr/>
            <a:r>
              <a:t>Thread the cables through a 5/8 in. rubber grommet so that the grommet rests on the 2in length of shrink tube.</a:t>
            </a:r>
          </a:p>
        </p:txBody>
      </p:sp>
      <p:pic>
        <p:nvPicPr>
          <p:cNvPr id="196" name="Google Shape;218;g3b32983515a_0_199" descr="Google Shape;218;g3b32983515a_0_199"/>
          <p:cNvPicPr>
            <a:picLocks noChangeAspect="1"/>
          </p:cNvPicPr>
          <p:nvPr/>
        </p:nvPicPr>
        <p:blipFill>
          <a:blip r:embed="rId2">
            <a:extLst/>
          </a:blip>
          <a:stretch>
            <a:fillRect/>
          </a:stretch>
        </p:blipFill>
        <p:spPr>
          <a:xfrm>
            <a:off x="2238200" y="679439"/>
            <a:ext cx="8045516" cy="603248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Google Shape;223;g3b32983515a_0_569"/>
          <p:cNvSpPr txBox="1"/>
          <p:nvPr/>
        </p:nvSpPr>
        <p:spPr>
          <a:xfrm>
            <a:off x="1316825" y="252849"/>
            <a:ext cx="9057600" cy="37221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latin typeface="Calibri"/>
                <a:ea typeface="Calibri"/>
                <a:cs typeface="Calibri"/>
                <a:sym typeface="Calibri"/>
              </a:defRPr>
            </a:lvl1pPr>
          </a:lstStyle>
          <a:p>
            <a:pPr/>
            <a:r>
              <a:t>Measuring from the bottom end of the heatshrink tubing as pictured below, trim the twisted pair at 17in.</a:t>
            </a:r>
          </a:p>
        </p:txBody>
      </p:sp>
      <p:pic>
        <p:nvPicPr>
          <p:cNvPr id="199" name="PXL_20260112_175604069.jpgGoogle Shape;224;g3b32983515a_0_569" descr="PXL_20260112_175604069.jpgGoogle Shape;224;g3b32983515a_0_569"/>
          <p:cNvPicPr>
            <a:picLocks noChangeAspect="1"/>
          </p:cNvPicPr>
          <p:nvPr/>
        </p:nvPicPr>
        <p:blipFill>
          <a:blip r:embed="rId2">
            <a:extLst/>
          </a:blip>
          <a:srcRect l="0" t="18414" r="0" b="13783"/>
          <a:stretch>
            <a:fillRect/>
          </a:stretch>
        </p:blipFill>
        <p:spPr>
          <a:xfrm>
            <a:off x="3393975" y="3691575"/>
            <a:ext cx="5558052" cy="2826501"/>
          </a:xfrm>
          <a:prstGeom prst="rect">
            <a:avLst/>
          </a:prstGeom>
          <a:ln w="12700">
            <a:miter lim="400000"/>
          </a:ln>
        </p:spPr>
      </p:pic>
      <p:pic>
        <p:nvPicPr>
          <p:cNvPr id="200" name="PXL_20260112_175025883.jpgGoogle Shape;225;g3b32983515a_0_569" descr="PXL_20260112_175025883.jpgGoogle Shape;225;g3b32983515a_0_569"/>
          <p:cNvPicPr>
            <a:picLocks noChangeAspect="1"/>
          </p:cNvPicPr>
          <p:nvPr/>
        </p:nvPicPr>
        <p:blipFill>
          <a:blip r:embed="rId3">
            <a:extLst/>
          </a:blip>
          <a:srcRect l="0" t="0" r="0" b="2873"/>
          <a:stretch>
            <a:fillRect/>
          </a:stretch>
        </p:blipFill>
        <p:spPr>
          <a:xfrm>
            <a:off x="2212025" y="868924"/>
            <a:ext cx="3578758" cy="2606777"/>
          </a:xfrm>
          <a:prstGeom prst="rect">
            <a:avLst/>
          </a:prstGeom>
          <a:ln w="12700">
            <a:miter lim="400000"/>
          </a:ln>
        </p:spPr>
      </p:pic>
      <p:pic>
        <p:nvPicPr>
          <p:cNvPr id="201" name="PXL_20260112_175223221.jpgGoogle Shape;226;g3b32983515a_0_569" descr="PXL_20260112_175223221.jpgGoogle Shape;226;g3b32983515a_0_569"/>
          <p:cNvPicPr>
            <a:picLocks noChangeAspect="1"/>
          </p:cNvPicPr>
          <p:nvPr/>
        </p:nvPicPr>
        <p:blipFill>
          <a:blip r:embed="rId4">
            <a:extLst/>
          </a:blip>
          <a:srcRect l="0" t="2874" r="0" b="0"/>
          <a:stretch>
            <a:fillRect/>
          </a:stretch>
        </p:blipFill>
        <p:spPr>
          <a:xfrm>
            <a:off x="5900454" y="868926"/>
            <a:ext cx="3578759" cy="2606776"/>
          </a:xfrm>
          <a:prstGeom prst="rect">
            <a:avLst/>
          </a:prstGeom>
          <a:ln w="12700">
            <a:miter lim="400000"/>
          </a:ln>
        </p:spPr>
      </p:pic>
      <p:sp>
        <p:nvSpPr>
          <p:cNvPr id="202" name="Google Shape;227;g3b32983515a_0_569"/>
          <p:cNvSpPr/>
          <p:nvPr/>
        </p:nvSpPr>
        <p:spPr>
          <a:xfrm>
            <a:off x="5747825" y="1842124"/>
            <a:ext cx="131774" cy="426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8" y="0"/>
                </a:moveTo>
                <a:lnTo>
                  <a:pt x="21600" y="6353"/>
                </a:lnTo>
                <a:lnTo>
                  <a:pt x="0" y="11753"/>
                </a:lnTo>
                <a:lnTo>
                  <a:pt x="19543" y="17471"/>
                </a:lnTo>
                <a:lnTo>
                  <a:pt x="0" y="21600"/>
                </a:lnTo>
              </a:path>
            </a:pathLst>
          </a:custGeom>
          <a:ln w="13225">
            <a:solidFill>
              <a:srgbClr val="000000"/>
            </a:solidFill>
          </a:ln>
        </p:spPr>
        <p:txBody>
          <a:bodyPr lIns="0" tIns="0" rIns="0" bIns="0"/>
          <a:lstStyle/>
          <a:p>
            <a:pPr/>
          </a:p>
        </p:txBody>
      </p:sp>
      <p:sp>
        <p:nvSpPr>
          <p:cNvPr id="203" name="Google Shape;228;g3b32983515a_0_569"/>
          <p:cNvSpPr/>
          <p:nvPr/>
        </p:nvSpPr>
        <p:spPr>
          <a:xfrm>
            <a:off x="5811642" y="1842124"/>
            <a:ext cx="131774" cy="426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8" y="0"/>
                </a:moveTo>
                <a:lnTo>
                  <a:pt x="21600" y="6353"/>
                </a:lnTo>
                <a:lnTo>
                  <a:pt x="0" y="11753"/>
                </a:lnTo>
                <a:lnTo>
                  <a:pt x="19543" y="17471"/>
                </a:lnTo>
                <a:lnTo>
                  <a:pt x="0" y="21600"/>
                </a:lnTo>
              </a:path>
            </a:pathLst>
          </a:custGeom>
          <a:ln w="13225">
            <a:solidFill>
              <a:srgbClr val="000000"/>
            </a:solidFill>
          </a:ln>
        </p:spPr>
        <p:txBody>
          <a:bodyPr lIns="0" tIns="0" rIns="0" bIns="0"/>
          <a:lstStyle/>
          <a:p>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Google Shape;233;g3b6ac44bdea_0_34"/>
          <p:cNvSpPr txBox="1"/>
          <p:nvPr/>
        </p:nvSpPr>
        <p:spPr>
          <a:xfrm>
            <a:off x="1316825" y="470099"/>
            <a:ext cx="9057600" cy="37221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latin typeface="Calibri"/>
                <a:ea typeface="Calibri"/>
                <a:cs typeface="Calibri"/>
                <a:sym typeface="Calibri"/>
              </a:defRPr>
            </a:lvl1pPr>
          </a:lstStyle>
          <a:p>
            <a:pPr/>
            <a:r>
              <a:t>Measuring from the bottom end of the heatshrink tubing again, cut the black wire at 15in. Cut the red wire at 16.5in.</a:t>
            </a:r>
          </a:p>
        </p:txBody>
      </p:sp>
      <p:pic>
        <p:nvPicPr>
          <p:cNvPr id="206" name="PXL_20260112_183920498.jpgGoogle Shape;234;g3b6ac44bdea_0_34" descr="PXL_20260112_183920498.jpgGoogle Shape;234;g3b6ac44bdea_0_34"/>
          <p:cNvPicPr>
            <a:picLocks noChangeAspect="1"/>
          </p:cNvPicPr>
          <p:nvPr/>
        </p:nvPicPr>
        <p:blipFill>
          <a:blip r:embed="rId2">
            <a:extLst/>
          </a:blip>
          <a:stretch>
            <a:fillRect/>
          </a:stretch>
        </p:blipFill>
        <p:spPr>
          <a:xfrm>
            <a:off x="6876199" y="1223275"/>
            <a:ext cx="3682649" cy="4910199"/>
          </a:xfrm>
          <a:prstGeom prst="rect">
            <a:avLst/>
          </a:prstGeom>
          <a:ln w="12700">
            <a:miter lim="400000"/>
          </a:ln>
        </p:spPr>
      </p:pic>
      <p:pic>
        <p:nvPicPr>
          <p:cNvPr id="207" name="PXL_20260112_183545948.jpgGoogle Shape;235;g3b6ac44bdea_0_34" descr="PXL_20260112_183545948.jpgGoogle Shape;235;g3b6ac44bdea_0_34"/>
          <p:cNvPicPr>
            <a:picLocks noChangeAspect="1"/>
          </p:cNvPicPr>
          <p:nvPr/>
        </p:nvPicPr>
        <p:blipFill>
          <a:blip r:embed="rId3">
            <a:extLst/>
          </a:blip>
          <a:stretch>
            <a:fillRect/>
          </a:stretch>
        </p:blipFill>
        <p:spPr>
          <a:xfrm>
            <a:off x="1316823" y="1807074"/>
            <a:ext cx="4722703" cy="3542029"/>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Google Shape;240;g3b6ac44bdea_0_0"/>
          <p:cNvSpPr txBox="1"/>
          <p:nvPr/>
        </p:nvSpPr>
        <p:spPr>
          <a:xfrm>
            <a:off x="1316825" y="252849"/>
            <a:ext cx="9057600" cy="37221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latin typeface="Calibri"/>
                <a:ea typeface="Calibri"/>
                <a:cs typeface="Calibri"/>
                <a:sym typeface="Calibri"/>
              </a:defRPr>
            </a:lvl1pPr>
          </a:lstStyle>
          <a:p>
            <a:pPr/>
            <a:r>
              <a:t>Strip 6-7mm of isolation from the recently-cut ends. Place terminals on the bare wire.</a:t>
            </a:r>
          </a:p>
        </p:txBody>
      </p:sp>
      <p:pic>
        <p:nvPicPr>
          <p:cNvPr id="210" name="PXL_20260112_183944801.jpgGoogle Shape;241;g3b6ac44bdea_0_0" descr="PXL_20260112_183944801.jpgGoogle Shape;241;g3b6ac44bdea_0_0"/>
          <p:cNvPicPr>
            <a:picLocks noChangeAspect="1"/>
          </p:cNvPicPr>
          <p:nvPr/>
        </p:nvPicPr>
        <p:blipFill>
          <a:blip r:embed="rId2">
            <a:extLst/>
          </a:blip>
          <a:stretch>
            <a:fillRect/>
          </a:stretch>
        </p:blipFill>
        <p:spPr>
          <a:xfrm rot="5400000">
            <a:off x="1116374" y="478924"/>
            <a:ext cx="4425114" cy="5900151"/>
          </a:xfrm>
          <a:prstGeom prst="rect">
            <a:avLst/>
          </a:prstGeom>
          <a:ln w="12700">
            <a:miter lim="400000"/>
          </a:ln>
        </p:spPr>
      </p:pic>
      <p:pic>
        <p:nvPicPr>
          <p:cNvPr id="211" name="PXL_20260112_184110037.jpgGoogle Shape;242;g3b6ac44bdea_0_0" descr="PXL_20260112_184110037.jpgGoogle Shape;242;g3b6ac44bdea_0_0"/>
          <p:cNvPicPr>
            <a:picLocks noChangeAspect="1"/>
          </p:cNvPicPr>
          <p:nvPr/>
        </p:nvPicPr>
        <p:blipFill>
          <a:blip r:embed="rId3">
            <a:extLst/>
          </a:blip>
          <a:stretch>
            <a:fillRect/>
          </a:stretch>
        </p:blipFill>
        <p:spPr>
          <a:xfrm>
            <a:off x="6947306" y="778275"/>
            <a:ext cx="4425113" cy="590015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Google Shape;247;g3b32983515a_0_747" descr="Google Shape;247;g3b32983515a_0_747"/>
          <p:cNvPicPr>
            <a:picLocks noChangeAspect="1"/>
          </p:cNvPicPr>
          <p:nvPr/>
        </p:nvPicPr>
        <p:blipFill>
          <a:blip r:embed="rId2">
            <a:extLst/>
          </a:blip>
          <a:stretch>
            <a:fillRect/>
          </a:stretch>
        </p:blipFill>
        <p:spPr>
          <a:xfrm rot="16200000">
            <a:off x="6917983" y="1264248"/>
            <a:ext cx="4388197" cy="5850929"/>
          </a:xfrm>
          <a:prstGeom prst="rect">
            <a:avLst/>
          </a:prstGeom>
          <a:ln w="12700">
            <a:miter lim="400000"/>
          </a:ln>
        </p:spPr>
      </p:pic>
      <p:sp>
        <p:nvSpPr>
          <p:cNvPr id="214" name="Google Shape;248;g3b32983515a_0_747"/>
          <p:cNvSpPr txBox="1"/>
          <p:nvPr/>
        </p:nvSpPr>
        <p:spPr>
          <a:xfrm>
            <a:off x="1349899" y="759949"/>
            <a:ext cx="9010551" cy="28076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a:latin typeface="Calibri"/>
                <a:ea typeface="Calibri"/>
                <a:cs typeface="Calibri"/>
                <a:sym typeface="Calibri"/>
              </a:defRPr>
            </a:lvl1pPr>
          </a:lstStyle>
          <a:p>
            <a:pPr/>
            <a:r>
              <a:t>Crimp the terminals twice (two consecutive crimps next to one another as shown on the left) using the crimper’s 12-10 slot. </a:t>
            </a:r>
          </a:p>
        </p:txBody>
      </p:sp>
      <p:sp>
        <p:nvSpPr>
          <p:cNvPr id="215" name="Google Shape;249;g3b32983515a_0_747"/>
          <p:cNvSpPr/>
          <p:nvPr/>
        </p:nvSpPr>
        <p:spPr>
          <a:xfrm rot="6809442">
            <a:off x="8938137" y="2879300"/>
            <a:ext cx="347719" cy="1450547"/>
          </a:xfrm>
          <a:prstGeom prst="ellipse">
            <a:avLst/>
          </a:prstGeom>
          <a:ln w="19050">
            <a:solidFill>
              <a:srgbClr val="FF0000"/>
            </a:solidFill>
            <a:miter/>
          </a:ln>
        </p:spPr>
        <p:txBody>
          <a:bodyPr lIns="0" tIns="0" rIns="0" bIns="0" anchor="ctr"/>
          <a:lstStyle/>
          <a:p>
            <a:pPr algn="ctr">
              <a:defRPr sz="1800">
                <a:solidFill>
                  <a:srgbClr val="FFFFFF"/>
                </a:solidFill>
                <a:latin typeface="Calibri"/>
                <a:ea typeface="Calibri"/>
                <a:cs typeface="Calibri"/>
                <a:sym typeface="Calibri"/>
              </a:defRPr>
            </a:pPr>
          </a:p>
        </p:txBody>
      </p:sp>
      <p:pic>
        <p:nvPicPr>
          <p:cNvPr id="216" name="PXL_20260112_184354976.jpgGoogle Shape;250;g3b32983515a_0_747" descr="PXL_20260112_184354976.jpgGoogle Shape;250;g3b32983515a_0_747"/>
          <p:cNvPicPr>
            <a:picLocks noChangeAspect="1"/>
          </p:cNvPicPr>
          <p:nvPr/>
        </p:nvPicPr>
        <p:blipFill>
          <a:blip r:embed="rId3">
            <a:extLst/>
          </a:blip>
          <a:srcRect l="0" t="0" r="0" b="18540"/>
          <a:stretch>
            <a:fillRect/>
          </a:stretch>
        </p:blipFill>
        <p:spPr>
          <a:xfrm>
            <a:off x="1086950" y="1955438"/>
            <a:ext cx="4114099" cy="446855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Google Shape;90;g3b32983515a_0_378"/>
          <p:cNvSpPr txBox="1"/>
          <p:nvPr>
            <p:ph type="title"/>
          </p:nvPr>
        </p:nvSpPr>
        <p:spPr>
          <a:xfrm>
            <a:off x="346074" y="-139276"/>
            <a:ext cx="2206202" cy="1325701"/>
          </a:xfrm>
          <a:prstGeom prst="rect">
            <a:avLst/>
          </a:prstGeom>
        </p:spPr>
        <p:txBody>
          <a:bodyPr/>
          <a:lstStyle/>
          <a:p>
            <a:pPr/>
            <a:r>
              <a:t>Purpose</a:t>
            </a:r>
          </a:p>
        </p:txBody>
      </p:sp>
      <p:pic>
        <p:nvPicPr>
          <p:cNvPr id="119" name="Google Shape;91;g3b32983515a_0_378" descr="Google Shape;91;g3b32983515a_0_378"/>
          <p:cNvPicPr>
            <a:picLocks noChangeAspect="1"/>
          </p:cNvPicPr>
          <p:nvPr/>
        </p:nvPicPr>
        <p:blipFill>
          <a:blip r:embed="rId2">
            <a:extLst/>
          </a:blip>
          <a:stretch>
            <a:fillRect/>
          </a:stretch>
        </p:blipFill>
        <p:spPr>
          <a:xfrm>
            <a:off x="3044427" y="0"/>
            <a:ext cx="9147573" cy="6858001"/>
          </a:xfrm>
          <a:prstGeom prst="rect">
            <a:avLst/>
          </a:prstGeom>
          <a:ln w="12700">
            <a:miter lim="400000"/>
          </a:ln>
        </p:spPr>
      </p:pic>
      <p:sp>
        <p:nvSpPr>
          <p:cNvPr id="120" name="Google Shape;92;g3b32983515a_0_378"/>
          <p:cNvSpPr/>
          <p:nvPr/>
        </p:nvSpPr>
        <p:spPr>
          <a:xfrm>
            <a:off x="6212875" y="2103775"/>
            <a:ext cx="381301" cy="233701"/>
          </a:xfrm>
          <a:prstGeom prst="line">
            <a:avLst/>
          </a:prstGeom>
          <a:ln w="28575">
            <a:solidFill>
              <a:srgbClr val="FFFFFF"/>
            </a:solidFill>
            <a:tailEnd type="triangle"/>
          </a:ln>
          <a:effectLst>
            <a:outerShdw sx="100000" sy="100000" kx="0" ky="0" algn="b" rotWithShape="0" blurRad="63500" dist="19050" dir="5400000">
              <a:srgbClr val="888888">
                <a:alpha val="50000"/>
              </a:srgbClr>
            </a:outerShdw>
          </a:effectLst>
        </p:spPr>
        <p:txBody>
          <a:bodyPr lIns="0" tIns="0" rIns="0" bIns="0"/>
          <a:lstStyle/>
          <a:p>
            <a:pPr/>
          </a:p>
        </p:txBody>
      </p:sp>
      <p:sp>
        <p:nvSpPr>
          <p:cNvPr id="121" name="Google Shape;93;g3b32983515a_0_378"/>
          <p:cNvSpPr/>
          <p:nvPr/>
        </p:nvSpPr>
        <p:spPr>
          <a:xfrm>
            <a:off x="5917599" y="2608174"/>
            <a:ext cx="332101" cy="221401"/>
          </a:xfrm>
          <a:prstGeom prst="line">
            <a:avLst/>
          </a:prstGeom>
          <a:ln w="28575">
            <a:solidFill>
              <a:srgbClr val="FFFFFF"/>
            </a:solidFill>
            <a:tailEnd type="triangle"/>
          </a:ln>
          <a:effectLst>
            <a:outerShdw sx="100000" sy="100000" kx="0" ky="0" algn="b" rotWithShape="0" blurRad="63500" dist="19050" dir="5400000">
              <a:srgbClr val="888888">
                <a:alpha val="50000"/>
              </a:srgbClr>
            </a:outerShdw>
          </a:effectLst>
        </p:spPr>
        <p:txBody>
          <a:bodyPr lIns="0" tIns="0" rIns="0" bIns="0"/>
          <a:lstStyle/>
          <a:p>
            <a:pPr/>
          </a:p>
        </p:txBody>
      </p:sp>
      <p:sp>
        <p:nvSpPr>
          <p:cNvPr id="122" name="Google Shape;94;g3b32983515a_0_378"/>
          <p:cNvSpPr/>
          <p:nvPr/>
        </p:nvSpPr>
        <p:spPr>
          <a:xfrm>
            <a:off x="5585425" y="3223325"/>
            <a:ext cx="307501" cy="172201"/>
          </a:xfrm>
          <a:prstGeom prst="line">
            <a:avLst/>
          </a:prstGeom>
          <a:ln w="28575">
            <a:solidFill>
              <a:srgbClr val="FFFFFF"/>
            </a:solidFill>
            <a:tailEnd type="triangle"/>
          </a:ln>
          <a:effectLst>
            <a:outerShdw sx="100000" sy="100000" kx="0" ky="0" algn="b" rotWithShape="0" blurRad="63500" dist="19050" dir="5400000">
              <a:srgbClr val="888888">
                <a:alpha val="50000"/>
              </a:srgbClr>
            </a:outerShdw>
          </a:effectLst>
        </p:spPr>
        <p:txBody>
          <a:bodyPr lIns="0" tIns="0" rIns="0" bIns="0"/>
          <a:lstStyle/>
          <a:p>
            <a:pPr/>
          </a:p>
        </p:txBody>
      </p:sp>
      <p:sp>
        <p:nvSpPr>
          <p:cNvPr id="123" name="Google Shape;95;g3b32983515a_0_378"/>
          <p:cNvSpPr/>
          <p:nvPr/>
        </p:nvSpPr>
        <p:spPr>
          <a:xfrm flipV="1">
            <a:off x="5400900" y="4023000"/>
            <a:ext cx="344401" cy="12301"/>
          </a:xfrm>
          <a:prstGeom prst="line">
            <a:avLst/>
          </a:prstGeom>
          <a:ln w="28575">
            <a:solidFill>
              <a:srgbClr val="FFFFFF"/>
            </a:solidFill>
            <a:tailEnd type="triangle"/>
          </a:ln>
          <a:effectLst>
            <a:outerShdw sx="100000" sy="100000" kx="0" ky="0" algn="b" rotWithShape="0" blurRad="63500" dist="19050" dir="5400000">
              <a:srgbClr val="888888">
                <a:alpha val="50000"/>
              </a:srgbClr>
            </a:outerShdw>
          </a:effectLst>
        </p:spPr>
        <p:txBody>
          <a:bodyPr lIns="0" tIns="0" rIns="0" bIns="0"/>
          <a:lstStyle/>
          <a:p>
            <a:pPr/>
          </a:p>
        </p:txBody>
      </p:sp>
      <p:sp>
        <p:nvSpPr>
          <p:cNvPr id="124" name="Google Shape;96;g3b32983515a_0_378"/>
          <p:cNvSpPr/>
          <p:nvPr/>
        </p:nvSpPr>
        <p:spPr>
          <a:xfrm flipV="1">
            <a:off x="5769974" y="4601274"/>
            <a:ext cx="246001" cy="209101"/>
          </a:xfrm>
          <a:prstGeom prst="line">
            <a:avLst/>
          </a:prstGeom>
          <a:ln w="28575">
            <a:solidFill>
              <a:srgbClr val="FFFFFF"/>
            </a:solidFill>
            <a:tailEnd type="triangle"/>
          </a:ln>
          <a:effectLst>
            <a:outerShdw sx="100000" sy="100000" kx="0" ky="0" algn="b" rotWithShape="0" blurRad="63500" dist="19050" dir="5400000">
              <a:srgbClr val="888888">
                <a:alpha val="50000"/>
              </a:srgbClr>
            </a:outerShdw>
          </a:effectLst>
        </p:spPr>
        <p:txBody>
          <a:bodyPr lIns="0" tIns="0" rIns="0" bIns="0"/>
          <a:lstStyle/>
          <a:p>
            <a:pPr/>
          </a:p>
        </p:txBody>
      </p:sp>
      <p:sp>
        <p:nvSpPr>
          <p:cNvPr id="125" name="Google Shape;97;g3b32983515a_0_378"/>
          <p:cNvSpPr/>
          <p:nvPr/>
        </p:nvSpPr>
        <p:spPr>
          <a:xfrm flipV="1">
            <a:off x="6335900" y="4810424"/>
            <a:ext cx="86101" cy="319801"/>
          </a:xfrm>
          <a:prstGeom prst="line">
            <a:avLst/>
          </a:prstGeom>
          <a:ln w="28575">
            <a:solidFill>
              <a:srgbClr val="FFFFFF"/>
            </a:solidFill>
            <a:tailEnd type="triangle"/>
          </a:ln>
          <a:effectLst>
            <a:outerShdw sx="100000" sy="100000" kx="0" ky="0" algn="b" rotWithShape="0" blurRad="63500" dist="19050" dir="5400000">
              <a:srgbClr val="888888">
                <a:alpha val="50000"/>
              </a:srgbClr>
            </a:outerShdw>
          </a:effectLst>
        </p:spPr>
        <p:txBody>
          <a:bodyPr lIns="0" tIns="0" rIns="0" bIns="0"/>
          <a:lstStyle/>
          <a:p>
            <a:pPr/>
          </a:p>
        </p:txBody>
      </p:sp>
      <p:sp>
        <p:nvSpPr>
          <p:cNvPr id="126" name="Google Shape;98;g3b32983515a_0_378"/>
          <p:cNvSpPr/>
          <p:nvPr/>
        </p:nvSpPr>
        <p:spPr>
          <a:xfrm flipV="1">
            <a:off x="7038420" y="4921174"/>
            <a:ext cx="1" cy="332101"/>
          </a:xfrm>
          <a:prstGeom prst="line">
            <a:avLst/>
          </a:prstGeom>
          <a:ln w="28575">
            <a:solidFill>
              <a:srgbClr val="FFFFFF"/>
            </a:solidFill>
            <a:tailEnd type="triangle"/>
          </a:ln>
          <a:effectLst>
            <a:outerShdw sx="100000" sy="100000" kx="0" ky="0" algn="b" rotWithShape="0" blurRad="63500" dist="19050" dir="5400000">
              <a:srgbClr val="888888">
                <a:alpha val="50000"/>
              </a:srgbClr>
            </a:outerShdw>
          </a:effectLst>
        </p:spPr>
        <p:txBody>
          <a:bodyPr lIns="0" tIns="0" rIns="0" bIns="0"/>
          <a:lstStyle/>
          <a:p>
            <a:pPr/>
          </a:p>
        </p:txBody>
      </p:sp>
      <p:sp>
        <p:nvSpPr>
          <p:cNvPr id="127" name="Google Shape;99;g3b32983515a_0_378"/>
          <p:cNvSpPr/>
          <p:nvPr/>
        </p:nvSpPr>
        <p:spPr>
          <a:xfrm flipH="1" flipV="1">
            <a:off x="7615400" y="4847324"/>
            <a:ext cx="12301" cy="282901"/>
          </a:xfrm>
          <a:prstGeom prst="line">
            <a:avLst/>
          </a:prstGeom>
          <a:ln w="28575">
            <a:solidFill>
              <a:srgbClr val="FFFFFF"/>
            </a:solidFill>
            <a:tailEnd type="triangle"/>
          </a:ln>
          <a:effectLst>
            <a:outerShdw sx="100000" sy="100000" kx="0" ky="0" algn="b" rotWithShape="0" blurRad="63500" dist="19050" dir="5400000">
              <a:srgbClr val="888888">
                <a:alpha val="50000"/>
              </a:srgbClr>
            </a:outerShdw>
          </a:effectLst>
        </p:spPr>
        <p:txBody>
          <a:bodyPr lIns="0" tIns="0" rIns="0" bIns="0"/>
          <a:lstStyle/>
          <a:p>
            <a:pPr/>
          </a:p>
        </p:txBody>
      </p:sp>
      <p:sp>
        <p:nvSpPr>
          <p:cNvPr id="128" name="Google Shape;100;g3b32983515a_0_378"/>
          <p:cNvSpPr/>
          <p:nvPr/>
        </p:nvSpPr>
        <p:spPr>
          <a:xfrm flipH="1" flipV="1">
            <a:off x="8328949" y="4847349"/>
            <a:ext cx="12301" cy="295201"/>
          </a:xfrm>
          <a:prstGeom prst="line">
            <a:avLst/>
          </a:prstGeom>
          <a:ln w="28575">
            <a:solidFill>
              <a:srgbClr val="FFFFFF"/>
            </a:solidFill>
            <a:tailEnd type="triangle"/>
          </a:ln>
          <a:effectLst>
            <a:outerShdw sx="100000" sy="100000" kx="0" ky="0" algn="b" rotWithShape="0" blurRad="63500" dist="19050" dir="5400000">
              <a:srgbClr val="888888">
                <a:alpha val="50000"/>
              </a:srgbClr>
            </a:outerShdw>
          </a:effectLst>
        </p:spPr>
        <p:txBody>
          <a:bodyPr lIns="0" tIns="0" rIns="0" bIns="0"/>
          <a:lstStyle/>
          <a:p>
            <a:pPr/>
          </a:p>
        </p:txBody>
      </p:sp>
      <p:sp>
        <p:nvSpPr>
          <p:cNvPr id="129" name="Google Shape;101;g3b32983515a_0_378"/>
          <p:cNvSpPr/>
          <p:nvPr/>
        </p:nvSpPr>
        <p:spPr>
          <a:xfrm flipV="1">
            <a:off x="8857950" y="5031849"/>
            <a:ext cx="356701" cy="159901"/>
          </a:xfrm>
          <a:prstGeom prst="line">
            <a:avLst/>
          </a:prstGeom>
          <a:ln w="28575">
            <a:solidFill>
              <a:srgbClr val="FFFFFF"/>
            </a:solidFill>
            <a:tailEnd type="triangle"/>
          </a:ln>
          <a:effectLst>
            <a:outerShdw sx="100000" sy="100000" kx="0" ky="0" algn="b" rotWithShape="0" blurRad="63500" dist="19050" dir="5400000">
              <a:srgbClr val="888888">
                <a:alpha val="50000"/>
              </a:srgbClr>
            </a:outerShdw>
          </a:effectLst>
        </p:spPr>
        <p:txBody>
          <a:bodyPr lIns="0" tIns="0" rIns="0" bIns="0"/>
          <a:lstStyle/>
          <a:p>
            <a:pPr/>
          </a:p>
        </p:txBody>
      </p:sp>
      <p:sp>
        <p:nvSpPr>
          <p:cNvPr id="130" name="Google Shape;102;g3b32983515a_0_378"/>
          <p:cNvSpPr/>
          <p:nvPr/>
        </p:nvSpPr>
        <p:spPr>
          <a:xfrm flipV="1">
            <a:off x="8993300" y="5388625"/>
            <a:ext cx="442801" cy="196801"/>
          </a:xfrm>
          <a:prstGeom prst="line">
            <a:avLst/>
          </a:prstGeom>
          <a:ln w="28575">
            <a:solidFill>
              <a:srgbClr val="FFFFFF"/>
            </a:solidFill>
            <a:tailEnd type="triangle"/>
          </a:ln>
          <a:effectLst>
            <a:outerShdw sx="100000" sy="100000" kx="0" ky="0" algn="b" rotWithShape="0" blurRad="63500" dist="19050" dir="5400000">
              <a:srgbClr val="888888">
                <a:alpha val="50000"/>
              </a:srgbClr>
            </a:outerShdw>
          </a:effectLst>
        </p:spPr>
        <p:txBody>
          <a:bodyPr lIns="0" tIns="0" rIns="0" bIns="0"/>
          <a:lstStyle/>
          <a:p>
            <a:pPr/>
          </a:p>
        </p:txBody>
      </p:sp>
      <p:sp>
        <p:nvSpPr>
          <p:cNvPr id="131" name="Google Shape;103;g3b32983515a_0_378"/>
          <p:cNvSpPr/>
          <p:nvPr/>
        </p:nvSpPr>
        <p:spPr>
          <a:xfrm>
            <a:off x="8857950" y="6175974"/>
            <a:ext cx="528901" cy="1"/>
          </a:xfrm>
          <a:prstGeom prst="line">
            <a:avLst/>
          </a:prstGeom>
          <a:ln w="28575">
            <a:solidFill>
              <a:srgbClr val="FFFFFF"/>
            </a:solidFill>
            <a:tailEnd type="triangle"/>
          </a:ln>
          <a:effectLst>
            <a:outerShdw sx="100000" sy="100000" kx="0" ky="0" algn="b" rotWithShape="0" blurRad="63500" dist="19050" dir="5400000">
              <a:srgbClr val="888888">
                <a:alpha val="50000"/>
              </a:srgbClr>
            </a:outerShdw>
          </a:effectLst>
        </p:spPr>
        <p:txBody>
          <a:bodyPr lIns="0" tIns="0" rIns="0" bIns="0"/>
          <a:lstStyle/>
          <a:p>
            <a:pPr/>
          </a:p>
        </p:txBody>
      </p:sp>
      <p:sp>
        <p:nvSpPr>
          <p:cNvPr id="132" name="Google Shape;104;g3b32983515a_0_378"/>
          <p:cNvSpPr/>
          <p:nvPr/>
        </p:nvSpPr>
        <p:spPr>
          <a:xfrm flipV="1">
            <a:off x="9313149" y="6458999"/>
            <a:ext cx="246001" cy="307501"/>
          </a:xfrm>
          <a:prstGeom prst="line">
            <a:avLst/>
          </a:prstGeom>
          <a:ln w="28575">
            <a:solidFill>
              <a:srgbClr val="FFFFFF"/>
            </a:solidFill>
            <a:tailEnd type="triangle"/>
          </a:ln>
          <a:effectLst>
            <a:outerShdw sx="100000" sy="100000" kx="0" ky="0" algn="b" rotWithShape="0" blurRad="63500" dist="19050" dir="5400000">
              <a:srgbClr val="888888">
                <a:alpha val="50000"/>
              </a:srgbClr>
            </a:outerShdw>
          </a:effectLst>
        </p:spPr>
        <p:txBody>
          <a:bodyPr lIns="0" tIns="0" rIns="0" bIns="0"/>
          <a:lstStyle/>
          <a:p>
            <a:pPr/>
          </a:p>
        </p:txBody>
      </p:sp>
      <p:sp>
        <p:nvSpPr>
          <p:cNvPr id="133" name="Google Shape;105;g3b32983515a_0_378"/>
          <p:cNvSpPr/>
          <p:nvPr/>
        </p:nvSpPr>
        <p:spPr>
          <a:xfrm flipH="1" flipV="1">
            <a:off x="9989825" y="6643550"/>
            <a:ext cx="36901" cy="332101"/>
          </a:xfrm>
          <a:prstGeom prst="line">
            <a:avLst/>
          </a:prstGeom>
          <a:ln w="28575">
            <a:solidFill>
              <a:srgbClr val="FFFFFF"/>
            </a:solidFill>
            <a:tailEnd type="triangle"/>
          </a:ln>
          <a:effectLst>
            <a:outerShdw sx="100000" sy="100000" kx="0" ky="0" algn="b" rotWithShape="0" blurRad="63500" dist="19050" dir="5400000">
              <a:srgbClr val="888888">
                <a:alpha val="50000"/>
              </a:srgbClr>
            </a:outerShdw>
          </a:effectLst>
        </p:spPr>
        <p:txBody>
          <a:bodyPr lIns="0" tIns="0" rIns="0" bIns="0"/>
          <a:lstStyle/>
          <a:p>
            <a:pPr/>
          </a:p>
        </p:txBody>
      </p:sp>
      <p:sp>
        <p:nvSpPr>
          <p:cNvPr id="134" name="Google Shape;106;g3b32983515a_0_378"/>
          <p:cNvSpPr/>
          <p:nvPr/>
        </p:nvSpPr>
        <p:spPr>
          <a:xfrm>
            <a:off x="11576874" y="7640000"/>
            <a:ext cx="1181101" cy="1181101"/>
          </a:xfrm>
          <a:prstGeom prst="line">
            <a:avLst/>
          </a:prstGeom>
          <a:ln>
            <a:solidFill>
              <a:srgbClr val="44546A"/>
            </a:solidFill>
            <a:tailEnd type="triangle"/>
          </a:ln>
        </p:spPr>
        <p:txBody>
          <a:bodyPr lIns="0" tIns="0" rIns="0" bIns="0"/>
          <a:lstStyle/>
          <a:p>
            <a:pPr/>
          </a:p>
        </p:txBody>
      </p:sp>
      <p:pic>
        <p:nvPicPr>
          <p:cNvPr id="135" name="Google Shape;107;g3b32983515a_0_378" descr="Google Shape;107;g3b32983515a_0_378"/>
          <p:cNvPicPr>
            <a:picLocks noChangeAspect="1"/>
          </p:cNvPicPr>
          <p:nvPr/>
        </p:nvPicPr>
        <p:blipFill>
          <a:blip r:embed="rId3">
            <a:extLst/>
          </a:blip>
          <a:srcRect l="33503" t="6879" r="42918" b="6689"/>
          <a:stretch>
            <a:fillRect/>
          </a:stretch>
        </p:blipFill>
        <p:spPr>
          <a:xfrm>
            <a:off x="858625" y="1089424"/>
            <a:ext cx="1181101" cy="5768587"/>
          </a:xfrm>
          <a:prstGeom prst="rect">
            <a:avLst/>
          </a:prstGeom>
          <a:ln w="12700">
            <a:miter lim="400000"/>
          </a:ln>
        </p:spPr>
      </p:pic>
      <p:sp>
        <p:nvSpPr>
          <p:cNvPr id="136" name="Google Shape;108;g3b32983515a_0_378"/>
          <p:cNvSpPr txBox="1"/>
          <p:nvPr/>
        </p:nvSpPr>
        <p:spPr>
          <a:xfrm>
            <a:off x="6594175" y="3137399"/>
            <a:ext cx="4073100" cy="987019"/>
          </a:xfrm>
          <a:prstGeom prst="rect">
            <a:avLst/>
          </a:prstGeom>
          <a:solidFill>
            <a:srgbClr val="888888">
              <a:alpha val="54090"/>
            </a:srgbClr>
          </a:solidFill>
          <a:ln w="19050">
            <a:solidFill>
              <a:srgbClr val="FFFFFF"/>
            </a:solidFill>
          </a:ln>
          <a:extLst>
            <a:ext uri="{C572A759-6A51-4108-AA02-DFA0A04FC94B}">
              <ma14:wrappingTextBoxFlag xmlns:ma14="http://schemas.microsoft.com/office/mac/drawingml/2011/main" val="1"/>
            </a:ext>
          </a:extLst>
        </p:spPr>
        <p:txBody>
          <a:bodyPr lIns="91424" tIns="91424" rIns="91424" bIns="91424">
            <a:spAutoFit/>
          </a:bodyPr>
          <a:lstStyle>
            <a:lvl1pPr>
              <a:defRPr sz="2800">
                <a:solidFill>
                  <a:srgbClr val="FFFFFF"/>
                </a:solidFill>
                <a:latin typeface="Calibri"/>
                <a:ea typeface="Calibri"/>
                <a:cs typeface="Calibri"/>
                <a:sym typeface="Calibri"/>
              </a:defRPr>
            </a:lvl1pPr>
          </a:lstStyle>
          <a:p>
            <a:pPr/>
            <a:r>
              <a:t>Connects the cryo cooler to a 48V supply board.</a:t>
            </a:r>
          </a:p>
        </p:txBody>
      </p:sp>
      <p:sp>
        <p:nvSpPr>
          <p:cNvPr id="137" name="Google Shape;109;g3b32983515a_0_378"/>
          <p:cNvSpPr txBox="1"/>
          <p:nvPr/>
        </p:nvSpPr>
        <p:spPr>
          <a:xfrm>
            <a:off x="7764850" y="560850"/>
            <a:ext cx="4073100" cy="1418818"/>
          </a:xfrm>
          <a:prstGeom prst="rect">
            <a:avLst/>
          </a:prstGeom>
          <a:solidFill>
            <a:srgbClr val="888888">
              <a:alpha val="54090"/>
            </a:srgbClr>
          </a:solidFill>
          <a:ln w="19050">
            <a:solidFill>
              <a:srgbClr val="FFFFFF"/>
            </a:solidFill>
          </a:ln>
          <a:extLst>
            <a:ext uri="{C572A759-6A51-4108-AA02-DFA0A04FC94B}">
              <ma14:wrappingTextBoxFlag xmlns:ma14="http://schemas.microsoft.com/office/mac/drawingml/2011/main" val="1"/>
            </a:ext>
          </a:extLst>
        </p:spPr>
        <p:txBody>
          <a:bodyPr lIns="91424" tIns="91424" rIns="91424" bIns="91424">
            <a:spAutoFit/>
          </a:bodyPr>
          <a:lstStyle>
            <a:lvl1pPr>
              <a:defRPr sz="2800">
                <a:solidFill>
                  <a:srgbClr val="FFFFFF"/>
                </a:solidFill>
                <a:latin typeface="Calibri"/>
                <a:ea typeface="Calibri"/>
                <a:cs typeface="Calibri"/>
                <a:sym typeface="Calibri"/>
              </a:defRPr>
            </a:lvl1pPr>
          </a:lstStyle>
          <a:p>
            <a:pPr/>
            <a:r>
              <a:t>Power cable, needs lengthening and shielding for installation in a feed.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Google Shape;255;g3b32983515a_0_754"/>
          <p:cNvSpPr txBox="1"/>
          <p:nvPr/>
        </p:nvSpPr>
        <p:spPr>
          <a:xfrm>
            <a:off x="3151299" y="314275"/>
            <a:ext cx="5982952" cy="28075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a:latin typeface="Calibri"/>
                <a:ea typeface="Calibri"/>
                <a:cs typeface="Calibri"/>
                <a:sym typeface="Calibri"/>
              </a:defRPr>
            </a:lvl1pPr>
          </a:lstStyle>
          <a:p>
            <a:pPr/>
            <a:r>
              <a:t>Measure out and cut 18.25 inches of orange and 19 inches of white 14 awg wire.</a:t>
            </a:r>
          </a:p>
        </p:txBody>
      </p:sp>
      <p:pic>
        <p:nvPicPr>
          <p:cNvPr id="219" name="PXL_20260112_204608742.jpgGoogle Shape;256;g3b32983515a_0_754" descr="PXL_20260112_204608742.jpgGoogle Shape;256;g3b32983515a_0_754"/>
          <p:cNvPicPr>
            <a:picLocks noChangeAspect="1"/>
          </p:cNvPicPr>
          <p:nvPr/>
        </p:nvPicPr>
        <p:blipFill>
          <a:blip r:embed="rId2">
            <a:extLst/>
          </a:blip>
          <a:srcRect l="0" t="16457" r="0" b="21506"/>
          <a:stretch>
            <a:fillRect/>
          </a:stretch>
        </p:blipFill>
        <p:spPr>
          <a:xfrm rot="10800000">
            <a:off x="342476" y="1589339"/>
            <a:ext cx="4448349" cy="3679324"/>
          </a:xfrm>
          <a:prstGeom prst="rect">
            <a:avLst/>
          </a:prstGeom>
          <a:ln w="12700">
            <a:miter lim="400000"/>
          </a:ln>
        </p:spPr>
      </p:pic>
      <p:pic>
        <p:nvPicPr>
          <p:cNvPr id="220" name="PXL_20260112_204639625.jpgGoogle Shape;257;g3b32983515a_0_754" descr="PXL_20260112_204639625.jpgGoogle Shape;257;g3b32983515a_0_754"/>
          <p:cNvPicPr>
            <a:picLocks noChangeAspect="1"/>
          </p:cNvPicPr>
          <p:nvPr/>
        </p:nvPicPr>
        <p:blipFill>
          <a:blip r:embed="rId3">
            <a:extLst/>
          </a:blip>
          <a:srcRect l="0" t="23095" r="0" b="32267"/>
          <a:stretch>
            <a:fillRect/>
          </a:stretch>
        </p:blipFill>
        <p:spPr>
          <a:xfrm rot="10800000">
            <a:off x="5364100" y="1589348"/>
            <a:ext cx="6203475" cy="369205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Google Shape;262;g3b32983515a_0_759"/>
          <p:cNvSpPr txBox="1"/>
          <p:nvPr/>
        </p:nvSpPr>
        <p:spPr>
          <a:xfrm>
            <a:off x="1463674" y="439774"/>
            <a:ext cx="8542851" cy="73796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a:latin typeface="Calibri"/>
                <a:ea typeface="Calibri"/>
                <a:cs typeface="Calibri"/>
                <a:sym typeface="Calibri"/>
              </a:defRPr>
            </a:pPr>
            <a:r>
              <a:t>Remove 6 mm of isolation off of one end of each of the wires that were just cut. </a:t>
            </a:r>
          </a:p>
          <a:p>
            <a:pPr algn="ctr">
              <a:defRPr>
                <a:latin typeface="Calibri"/>
                <a:ea typeface="Calibri"/>
                <a:cs typeface="Calibri"/>
                <a:sym typeface="Calibri"/>
              </a:defRPr>
            </a:pPr>
            <a:r>
              <a:t>Place those exposed ends into the other side of the 3M terminals and crimp the terminals twice again. </a:t>
            </a:r>
          </a:p>
          <a:p>
            <a:pPr algn="ctr">
              <a:defRPr>
                <a:latin typeface="Calibri"/>
                <a:ea typeface="Calibri"/>
                <a:cs typeface="Calibri"/>
                <a:sym typeface="Calibri"/>
              </a:defRPr>
            </a:pPr>
            <a:r>
              <a:t>The black wire should be joined with the white wire. The red wire should be joined with the orange wire.</a:t>
            </a:r>
          </a:p>
        </p:txBody>
      </p:sp>
      <p:pic>
        <p:nvPicPr>
          <p:cNvPr id="223" name="Google Shape;263;g3b32983515a_0_759" descr="Google Shape;263;g3b32983515a_0_759"/>
          <p:cNvPicPr>
            <a:picLocks noChangeAspect="1"/>
          </p:cNvPicPr>
          <p:nvPr/>
        </p:nvPicPr>
        <p:blipFill>
          <a:blip r:embed="rId2">
            <a:extLst/>
          </a:blip>
          <a:stretch>
            <a:fillRect/>
          </a:stretch>
        </p:blipFill>
        <p:spPr>
          <a:xfrm>
            <a:off x="343424" y="1504600"/>
            <a:ext cx="5551718" cy="4162651"/>
          </a:xfrm>
          <a:prstGeom prst="rect">
            <a:avLst/>
          </a:prstGeom>
          <a:ln w="12700">
            <a:miter lim="400000"/>
          </a:ln>
        </p:spPr>
      </p:pic>
      <p:pic>
        <p:nvPicPr>
          <p:cNvPr id="224" name="PXL_20260112_205007156.jpgGoogle Shape;264;g3b32983515a_0_759" descr="PXL_20260112_205007156.jpgGoogle Shape;264;g3b32983515a_0_759"/>
          <p:cNvPicPr>
            <a:picLocks noChangeAspect="1"/>
          </p:cNvPicPr>
          <p:nvPr/>
        </p:nvPicPr>
        <p:blipFill>
          <a:blip r:embed="rId3">
            <a:extLst/>
          </a:blip>
          <a:stretch>
            <a:fillRect/>
          </a:stretch>
        </p:blipFill>
        <p:spPr>
          <a:xfrm>
            <a:off x="6163874" y="1504600"/>
            <a:ext cx="5551725" cy="4163794"/>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Google Shape;269;g3b32983515a_0_771"/>
          <p:cNvSpPr txBox="1"/>
          <p:nvPr/>
        </p:nvSpPr>
        <p:spPr>
          <a:xfrm>
            <a:off x="2171575" y="478724"/>
            <a:ext cx="8523650" cy="28076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a:latin typeface="Calibri"/>
                <a:ea typeface="Calibri"/>
                <a:cs typeface="Calibri"/>
                <a:sym typeface="Calibri"/>
              </a:defRPr>
            </a:lvl1pPr>
          </a:lstStyle>
          <a:p>
            <a:pPr/>
            <a:r>
              <a:t>Solder the terminals. Try to put solder into the hole in the middle of the terminals so that solder can flow inside.</a:t>
            </a:r>
          </a:p>
        </p:txBody>
      </p:sp>
      <p:pic>
        <p:nvPicPr>
          <p:cNvPr id="227" name="Google Shape;270;g3b32983515a_0_771" descr="Google Shape;270;g3b32983515a_0_771"/>
          <p:cNvPicPr>
            <a:picLocks noChangeAspect="1"/>
          </p:cNvPicPr>
          <p:nvPr/>
        </p:nvPicPr>
        <p:blipFill>
          <a:blip r:embed="rId2">
            <a:extLst/>
          </a:blip>
          <a:srcRect l="27182" t="28114" r="0" b="0"/>
          <a:stretch>
            <a:fillRect/>
          </a:stretch>
        </p:blipFill>
        <p:spPr>
          <a:xfrm rot="5400000">
            <a:off x="3453783" y="123271"/>
            <a:ext cx="5284437" cy="6961186"/>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Google Shape;277;g3b32983515a_0_765"/>
          <p:cNvSpPr txBox="1"/>
          <p:nvPr/>
        </p:nvSpPr>
        <p:spPr>
          <a:xfrm>
            <a:off x="2016413" y="773165"/>
            <a:ext cx="8159151" cy="50935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a:latin typeface="Calibri"/>
                <a:ea typeface="Calibri"/>
                <a:cs typeface="Calibri"/>
                <a:sym typeface="Calibri"/>
              </a:defRPr>
            </a:pPr>
            <a:r>
              <a:t>So far, the wire harness should appear as shown.</a:t>
            </a:r>
          </a:p>
          <a:p>
            <a:pPr algn="ctr">
              <a:defRPr>
                <a:latin typeface="Calibri"/>
                <a:ea typeface="Calibri"/>
                <a:cs typeface="Calibri"/>
                <a:sym typeface="Calibri"/>
              </a:defRPr>
            </a:pPr>
            <a:r>
              <a:t>The combined length of the original red/black wires and the new orange/white extensions should be 34in</a:t>
            </a:r>
          </a:p>
        </p:txBody>
      </p:sp>
      <p:pic>
        <p:nvPicPr>
          <p:cNvPr id="230" name="PXL_20260112_205003978.jpgGoogle Shape;278;g3b32983515a_0_765" descr="PXL_20260112_205003978.jpgGoogle Shape;278;g3b32983515a_0_765"/>
          <p:cNvPicPr>
            <a:picLocks noChangeAspect="1"/>
          </p:cNvPicPr>
          <p:nvPr/>
        </p:nvPicPr>
        <p:blipFill>
          <a:blip r:embed="rId2">
            <a:extLst/>
          </a:blip>
          <a:srcRect l="21957" t="0" r="33275" b="0"/>
          <a:stretch>
            <a:fillRect/>
          </a:stretch>
        </p:blipFill>
        <p:spPr>
          <a:xfrm rot="5400007">
            <a:off x="4223170" y="-1558523"/>
            <a:ext cx="3745652" cy="11156097"/>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Google Shape;283;g3b32983515a_0_776"/>
          <p:cNvSpPr txBox="1"/>
          <p:nvPr/>
        </p:nvSpPr>
        <p:spPr>
          <a:xfrm>
            <a:off x="2978110" y="276480"/>
            <a:ext cx="6235852" cy="50936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a:latin typeface="Calibri"/>
                <a:ea typeface="Calibri"/>
                <a:cs typeface="Calibri"/>
                <a:sym typeface="Calibri"/>
              </a:defRPr>
            </a:lvl1pPr>
          </a:lstStyle>
          <a:p>
            <a:pPr/>
            <a:r>
              <a:t>Measure out and cut two lengths of 4.8mm adhesive shrink tube each 1in long and one length of 6.4mm adhesive shrink tube 2in long.</a:t>
            </a:r>
          </a:p>
        </p:txBody>
      </p:sp>
      <p:pic>
        <p:nvPicPr>
          <p:cNvPr id="233" name="PXL_20260112_214540978.jpgGoogle Shape;284;g3b32983515a_0_776" descr="PXL_20260112_214540978.jpgGoogle Shape;284;g3b32983515a_0_776"/>
          <p:cNvPicPr>
            <a:picLocks noChangeAspect="1"/>
          </p:cNvPicPr>
          <p:nvPr/>
        </p:nvPicPr>
        <p:blipFill>
          <a:blip r:embed="rId2">
            <a:extLst/>
          </a:blip>
          <a:srcRect l="0" t="22390" r="0" b="25696"/>
          <a:stretch>
            <a:fillRect/>
          </a:stretch>
        </p:blipFill>
        <p:spPr>
          <a:xfrm>
            <a:off x="2470999" y="1460374"/>
            <a:ext cx="6678675" cy="46229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Google Shape;289;g3b32983515a_0_781"/>
          <p:cNvSpPr txBox="1"/>
          <p:nvPr/>
        </p:nvSpPr>
        <p:spPr>
          <a:xfrm>
            <a:off x="2978085" y="636024"/>
            <a:ext cx="6235852" cy="50936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a:latin typeface="Calibri"/>
                <a:ea typeface="Calibri"/>
                <a:cs typeface="Calibri"/>
                <a:sym typeface="Calibri"/>
              </a:defRPr>
            </a:lvl1pPr>
          </a:lstStyle>
          <a:p>
            <a:pPr/>
            <a:r>
              <a:t>Place one length of the 4.8mm shrink tube on each wire to cover the terminals. Apply the heat gun.</a:t>
            </a:r>
          </a:p>
        </p:txBody>
      </p:sp>
      <p:pic>
        <p:nvPicPr>
          <p:cNvPr id="236" name="Google Shape;290;g3b32983515a_0_781" descr="Google Shape;290;g3b32983515a_0_781"/>
          <p:cNvPicPr>
            <a:picLocks noChangeAspect="1"/>
          </p:cNvPicPr>
          <p:nvPr/>
        </p:nvPicPr>
        <p:blipFill>
          <a:blip r:embed="rId2">
            <a:extLst/>
          </a:blip>
          <a:srcRect l="19570" t="0" r="9314" b="29765"/>
          <a:stretch>
            <a:fillRect/>
          </a:stretch>
        </p:blipFill>
        <p:spPr>
          <a:xfrm>
            <a:off x="407325" y="1910777"/>
            <a:ext cx="5119764" cy="3791503"/>
          </a:xfrm>
          <a:prstGeom prst="rect">
            <a:avLst/>
          </a:prstGeom>
          <a:ln w="12700">
            <a:miter lim="400000"/>
          </a:ln>
        </p:spPr>
      </p:pic>
      <p:pic>
        <p:nvPicPr>
          <p:cNvPr id="237" name="Google Shape;291;g3b32983515a_0_781" descr="Google Shape;291;g3b32983515a_0_781"/>
          <p:cNvPicPr>
            <a:picLocks noChangeAspect="1"/>
          </p:cNvPicPr>
          <p:nvPr/>
        </p:nvPicPr>
        <p:blipFill>
          <a:blip r:embed="rId3">
            <a:extLst/>
          </a:blip>
          <a:srcRect l="21531" t="0" r="0" b="25794"/>
          <a:stretch>
            <a:fillRect/>
          </a:stretch>
        </p:blipFill>
        <p:spPr>
          <a:xfrm>
            <a:off x="6381100" y="1910775"/>
            <a:ext cx="5347424" cy="379150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Google Shape;296;g3b32983515a_0_367"/>
          <p:cNvSpPr txBox="1"/>
          <p:nvPr/>
        </p:nvSpPr>
        <p:spPr>
          <a:xfrm>
            <a:off x="2978109" y="243813"/>
            <a:ext cx="6235852" cy="28076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a:latin typeface="Calibri"/>
                <a:ea typeface="Calibri"/>
                <a:cs typeface="Calibri"/>
                <a:sym typeface="Calibri"/>
              </a:defRPr>
            </a:lvl1pPr>
          </a:lstStyle>
          <a:p>
            <a:pPr/>
            <a:r>
              <a:t>Measure out and cut two lengths of 12.7mm adhesive shrink tube each .5in long.</a:t>
            </a:r>
          </a:p>
        </p:txBody>
      </p:sp>
      <p:pic>
        <p:nvPicPr>
          <p:cNvPr id="240" name="PXL_20260113_183811256.jpgGoogle Shape;297;g3b32983515a_0_367" descr="PXL_20260113_183811256.jpgGoogle Shape;297;g3b32983515a_0_367"/>
          <p:cNvPicPr>
            <a:picLocks noChangeAspect="1"/>
          </p:cNvPicPr>
          <p:nvPr/>
        </p:nvPicPr>
        <p:blipFill>
          <a:blip r:embed="rId2">
            <a:extLst/>
          </a:blip>
          <a:stretch>
            <a:fillRect/>
          </a:stretch>
        </p:blipFill>
        <p:spPr>
          <a:xfrm>
            <a:off x="2507524" y="737649"/>
            <a:ext cx="7177001" cy="5382725"/>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 name="Google Shape;302;g3b32983515a_0_383" descr="Google Shape;302;g3b32983515a_0_383"/>
          <p:cNvPicPr>
            <a:picLocks noChangeAspect="1"/>
          </p:cNvPicPr>
          <p:nvPr/>
        </p:nvPicPr>
        <p:blipFill>
          <a:blip r:embed="rId2">
            <a:extLst/>
          </a:blip>
          <a:stretch>
            <a:fillRect/>
          </a:stretch>
        </p:blipFill>
        <p:spPr>
          <a:xfrm>
            <a:off x="6225747" y="1804085"/>
            <a:ext cx="5760310" cy="4320231"/>
          </a:xfrm>
          <a:prstGeom prst="rect">
            <a:avLst/>
          </a:prstGeom>
          <a:ln w="12700">
            <a:miter lim="400000"/>
          </a:ln>
        </p:spPr>
      </p:pic>
      <p:sp>
        <p:nvSpPr>
          <p:cNvPr id="243" name="Google Shape;303;g3b32983515a_0_383"/>
          <p:cNvSpPr txBox="1"/>
          <p:nvPr/>
        </p:nvSpPr>
        <p:spPr>
          <a:xfrm>
            <a:off x="1678575" y="622925"/>
            <a:ext cx="7746350" cy="28075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a:latin typeface="Calibri"/>
                <a:ea typeface="Calibri"/>
                <a:cs typeface="Calibri"/>
                <a:sym typeface="Calibri"/>
              </a:defRPr>
            </a:lvl1pPr>
          </a:lstStyle>
          <a:p>
            <a:pPr/>
            <a:r>
              <a:t>Measure out 20in inches of the .203 metal braid. Expand it using a metal rod or a long, thin screwdriver.</a:t>
            </a:r>
          </a:p>
        </p:txBody>
      </p:sp>
      <p:pic>
        <p:nvPicPr>
          <p:cNvPr id="244" name="PXL_20260113_165846537.jpgGoogle Shape;304;g3b32983515a_0_383" descr="PXL_20260113_165846537.jpgGoogle Shape;304;g3b32983515a_0_383"/>
          <p:cNvPicPr>
            <a:picLocks noChangeAspect="1"/>
          </p:cNvPicPr>
          <p:nvPr/>
        </p:nvPicPr>
        <p:blipFill>
          <a:blip r:embed="rId3">
            <a:extLst/>
          </a:blip>
          <a:srcRect l="25002" t="0" r="31950" b="0"/>
          <a:stretch>
            <a:fillRect/>
          </a:stretch>
        </p:blipFill>
        <p:spPr>
          <a:xfrm rot="16200000">
            <a:off x="1646425" y="1743849"/>
            <a:ext cx="2548823" cy="44407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Google Shape;309;g3b32983515a_0_464"/>
          <p:cNvSpPr txBox="1"/>
          <p:nvPr/>
        </p:nvSpPr>
        <p:spPr>
          <a:xfrm>
            <a:off x="1236125" y="372075"/>
            <a:ext cx="7708250" cy="50935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a:latin typeface="Calibri"/>
                <a:ea typeface="Calibri"/>
                <a:cs typeface="Calibri"/>
                <a:sym typeface="Calibri"/>
              </a:defRPr>
            </a:lvl1pPr>
          </a:lstStyle>
          <a:p>
            <a:pPr/>
            <a:r>
              <a:t>Put the metal braid onto the wire harness so that the end of the braid abuts the 2in heatshrink tubing. The stiff wire junctions should be covered by the braid.</a:t>
            </a:r>
          </a:p>
        </p:txBody>
      </p:sp>
      <p:pic>
        <p:nvPicPr>
          <p:cNvPr id="247" name="Google Shape;310;g3b32983515a_0_464" descr="Google Shape;310;g3b32983515a_0_464"/>
          <p:cNvPicPr>
            <a:picLocks noChangeAspect="1"/>
          </p:cNvPicPr>
          <p:nvPr/>
        </p:nvPicPr>
        <p:blipFill>
          <a:blip r:embed="rId2">
            <a:extLst/>
          </a:blip>
          <a:srcRect l="0" t="19216" r="0" b="19915"/>
          <a:stretch>
            <a:fillRect/>
          </a:stretch>
        </p:blipFill>
        <p:spPr>
          <a:xfrm rot="16200000">
            <a:off x="8573386" y="1908962"/>
            <a:ext cx="4521851" cy="2063676"/>
          </a:xfrm>
          <a:prstGeom prst="rect">
            <a:avLst/>
          </a:prstGeom>
          <a:ln w="12700">
            <a:miter lim="400000"/>
          </a:ln>
        </p:spPr>
      </p:pic>
      <p:pic>
        <p:nvPicPr>
          <p:cNvPr id="248" name="PXL_20260113_170507652.jpgGoogle Shape;311;g3b32983515a_0_464" descr="PXL_20260113_170507652.jpgGoogle Shape;311;g3b32983515a_0_464"/>
          <p:cNvPicPr>
            <a:picLocks noChangeAspect="1"/>
          </p:cNvPicPr>
          <p:nvPr/>
        </p:nvPicPr>
        <p:blipFill>
          <a:blip r:embed="rId3">
            <a:extLst/>
          </a:blip>
          <a:srcRect l="0" t="12197" r="0" b="37887"/>
          <a:stretch>
            <a:fillRect/>
          </a:stretch>
        </p:blipFill>
        <p:spPr>
          <a:xfrm>
            <a:off x="179525" y="2063675"/>
            <a:ext cx="9179233" cy="343617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Google Shape;316;g3b32983515a_0_555"/>
          <p:cNvSpPr txBox="1"/>
          <p:nvPr/>
        </p:nvSpPr>
        <p:spPr>
          <a:xfrm>
            <a:off x="1236124" y="372075"/>
            <a:ext cx="9838551" cy="50935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a:latin typeface="Calibri"/>
                <a:ea typeface="Calibri"/>
                <a:cs typeface="Calibri"/>
                <a:sym typeface="Calibri"/>
              </a:defRPr>
            </a:pPr>
            <a:r>
              <a:t>Note: as it expands in diameter, the braid will shrink slightly in length! </a:t>
            </a:r>
          </a:p>
          <a:p>
            <a:pPr algn="ctr">
              <a:defRPr>
                <a:latin typeface="Calibri"/>
                <a:ea typeface="Calibri"/>
                <a:cs typeface="Calibri"/>
                <a:sym typeface="Calibri"/>
              </a:defRPr>
            </a:pPr>
            <a:r>
              <a:t>You should end up with about 17in of useable metal braid installed on the cable.</a:t>
            </a:r>
          </a:p>
        </p:txBody>
      </p:sp>
      <p:pic>
        <p:nvPicPr>
          <p:cNvPr id="251" name="PXL_20260113_170459457.jpgGoogle Shape;317;g3b32983515a_0_555" descr="PXL_20260113_170459457.jpgGoogle Shape;317;g3b32983515a_0_555"/>
          <p:cNvPicPr>
            <a:picLocks noChangeAspect="1"/>
          </p:cNvPicPr>
          <p:nvPr/>
        </p:nvPicPr>
        <p:blipFill>
          <a:blip r:embed="rId2">
            <a:extLst/>
          </a:blip>
          <a:stretch>
            <a:fillRect/>
          </a:stretch>
        </p:blipFill>
        <p:spPr>
          <a:xfrm rot="5400000">
            <a:off x="4000549" y="635073"/>
            <a:ext cx="4190900" cy="558786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Google Shape;114;g3b32983515a_0_742"/>
          <p:cNvSpPr txBox="1"/>
          <p:nvPr>
            <p:ph type="title"/>
          </p:nvPr>
        </p:nvSpPr>
        <p:spPr>
          <a:xfrm>
            <a:off x="838200" y="365125"/>
            <a:ext cx="10515600" cy="1325700"/>
          </a:xfrm>
          <a:prstGeom prst="rect">
            <a:avLst/>
          </a:prstGeom>
        </p:spPr>
        <p:txBody>
          <a:bodyPr/>
          <a:lstStyle/>
          <a:p>
            <a:pPr/>
            <a:r>
              <a:t>Schematic</a:t>
            </a:r>
          </a:p>
        </p:txBody>
      </p:sp>
      <p:sp>
        <p:nvSpPr>
          <p:cNvPr id="140" name="Google Shape;115;g3b32983515a_0_742"/>
          <p:cNvSpPr txBox="1"/>
          <p:nvPr>
            <p:ph type="body" sz="quarter" idx="1"/>
          </p:nvPr>
        </p:nvSpPr>
        <p:spPr>
          <a:xfrm>
            <a:off x="224524" y="2026024"/>
            <a:ext cx="11309402" cy="611101"/>
          </a:xfrm>
          <a:prstGeom prst="rect">
            <a:avLst/>
          </a:prstGeom>
        </p:spPr>
        <p:txBody>
          <a:bodyPr/>
          <a:lstStyle>
            <a:lvl1pPr marL="0" indent="0">
              <a:buSzTx/>
              <a:buNone/>
            </a:lvl1pPr>
          </a:lstStyle>
          <a:p>
            <a:pPr/>
            <a:r>
              <a:t>These dimensions are approximate. Tolerances of up to 0.5in are acceptable.</a:t>
            </a:r>
          </a:p>
        </p:txBody>
      </p:sp>
      <p:pic>
        <p:nvPicPr>
          <p:cNvPr id="141" name="PXL_20260114_233454007.jpgGoogle Shape;116;g3b32983515a_0_742" descr="PXL_20260114_233454007.jpgGoogle Shape;116;g3b32983515a_0_742"/>
          <p:cNvPicPr>
            <a:picLocks noChangeAspect="1"/>
          </p:cNvPicPr>
          <p:nvPr/>
        </p:nvPicPr>
        <p:blipFill>
          <a:blip r:embed="rId2">
            <a:extLst/>
          </a:blip>
          <a:srcRect l="0" t="43347" r="2771" b="14087"/>
          <a:stretch>
            <a:fillRect/>
          </a:stretch>
        </p:blipFill>
        <p:spPr>
          <a:xfrm>
            <a:off x="375849" y="2972325"/>
            <a:ext cx="11123729" cy="3652152"/>
          </a:xfrm>
          <a:prstGeom prst="rect">
            <a:avLst/>
          </a:prstGeom>
          <a:ln w="12700">
            <a:miter lim="400000"/>
          </a:ln>
        </p:spPr>
      </p:pic>
      <p:sp>
        <p:nvSpPr>
          <p:cNvPr id="142" name="Google Shape;117;g3b32983515a_0_742"/>
          <p:cNvSpPr txBox="1"/>
          <p:nvPr/>
        </p:nvSpPr>
        <p:spPr>
          <a:xfrm>
            <a:off x="9566650" y="4320349"/>
            <a:ext cx="1557901" cy="48388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400">
                <a:solidFill>
                  <a:srgbClr val="FFFFFF"/>
                </a:solidFill>
                <a:latin typeface="Calibri"/>
                <a:ea typeface="Calibri"/>
                <a:cs typeface="Calibri"/>
                <a:sym typeface="Calibri"/>
              </a:defRPr>
            </a:lvl1pPr>
          </a:lstStyle>
          <a:p>
            <a:pPr/>
            <a:r>
              <a:t>extensions</a:t>
            </a:r>
          </a:p>
        </p:txBody>
      </p:sp>
      <p:sp>
        <p:nvSpPr>
          <p:cNvPr id="143" name="Google Shape;118;g3b32983515a_0_742"/>
          <p:cNvSpPr txBox="1"/>
          <p:nvPr/>
        </p:nvSpPr>
        <p:spPr>
          <a:xfrm>
            <a:off x="7932149" y="4599825"/>
            <a:ext cx="1378201" cy="48388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400">
                <a:solidFill>
                  <a:srgbClr val="FFFFFF"/>
                </a:solidFill>
                <a:latin typeface="Calibri"/>
                <a:ea typeface="Calibri"/>
                <a:cs typeface="Calibri"/>
                <a:sym typeface="Calibri"/>
              </a:defRPr>
            </a:lvl1pPr>
          </a:lstStyle>
          <a:p>
            <a:pPr/>
            <a:r>
              <a:t>magnets</a:t>
            </a:r>
          </a:p>
        </p:txBody>
      </p:sp>
      <p:sp>
        <p:nvSpPr>
          <p:cNvPr id="144" name="Google Shape;119;g3b32983515a_0_742"/>
          <p:cNvSpPr txBox="1"/>
          <p:nvPr/>
        </p:nvSpPr>
        <p:spPr>
          <a:xfrm>
            <a:off x="661399" y="3967000"/>
            <a:ext cx="832201" cy="48388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400">
                <a:solidFill>
                  <a:srgbClr val="FFFFFF"/>
                </a:solidFill>
                <a:latin typeface="Calibri"/>
                <a:ea typeface="Calibri"/>
                <a:cs typeface="Calibri"/>
                <a:sym typeface="Calibri"/>
              </a:defRPr>
            </a:lvl1pPr>
          </a:lstStyle>
          <a:p>
            <a:pPr/>
            <a:r>
              <a:t>plug</a:t>
            </a:r>
          </a:p>
        </p:txBody>
      </p:sp>
      <p:sp>
        <p:nvSpPr>
          <p:cNvPr id="145" name="Google Shape;120;g3b32983515a_0_742"/>
          <p:cNvSpPr txBox="1"/>
          <p:nvPr/>
        </p:nvSpPr>
        <p:spPr>
          <a:xfrm>
            <a:off x="2687399" y="3967000"/>
            <a:ext cx="1805701" cy="48388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400">
                <a:solidFill>
                  <a:srgbClr val="FFFFFF"/>
                </a:solidFill>
                <a:latin typeface="Calibri"/>
                <a:ea typeface="Calibri"/>
                <a:cs typeface="Calibri"/>
                <a:sym typeface="Calibri"/>
              </a:defRPr>
            </a:lvl1pPr>
          </a:lstStyle>
          <a:p>
            <a:pPr/>
            <a:r>
              <a:t>ground wire</a:t>
            </a:r>
          </a:p>
        </p:txBody>
      </p:sp>
      <p:sp>
        <p:nvSpPr>
          <p:cNvPr id="146" name="Google Shape;121;g3b32983515a_0_742"/>
          <p:cNvSpPr txBox="1"/>
          <p:nvPr/>
        </p:nvSpPr>
        <p:spPr>
          <a:xfrm>
            <a:off x="1384974" y="4235975"/>
            <a:ext cx="1378201" cy="48388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400">
                <a:solidFill>
                  <a:srgbClr val="FFFFFF"/>
                </a:solidFill>
                <a:latin typeface="Calibri"/>
                <a:ea typeface="Calibri"/>
                <a:cs typeface="Calibri"/>
                <a:sym typeface="Calibri"/>
              </a:defRPr>
            </a:lvl1pPr>
          </a:lstStyle>
          <a:p>
            <a:pPr/>
            <a:r>
              <a:t>grommet</a:t>
            </a:r>
          </a:p>
        </p:txBody>
      </p:sp>
      <p:sp>
        <p:nvSpPr>
          <p:cNvPr id="147" name="Google Shape;122;g3b32983515a_0_742"/>
          <p:cNvSpPr/>
          <p:nvPr/>
        </p:nvSpPr>
        <p:spPr>
          <a:xfrm flipH="1">
            <a:off x="1493599" y="4668349"/>
            <a:ext cx="350101" cy="260100"/>
          </a:xfrm>
          <a:prstGeom prst="line">
            <a:avLst/>
          </a:prstGeom>
          <a:ln w="28575">
            <a:solidFill>
              <a:srgbClr val="FFFFFF"/>
            </a:solidFill>
          </a:ln>
        </p:spPr>
        <p:txBody>
          <a:bodyPr lIns="0" tIns="0" rIns="0" bIns="0"/>
          <a:lstStyle/>
          <a:p>
            <a:pPr/>
          </a:p>
        </p:txBody>
      </p:sp>
      <p:sp>
        <p:nvSpPr>
          <p:cNvPr id="148" name="Google Shape;123;g3b32983515a_0_742"/>
          <p:cNvSpPr/>
          <p:nvPr/>
        </p:nvSpPr>
        <p:spPr>
          <a:xfrm flipH="1" flipV="1">
            <a:off x="950550" y="4442899"/>
            <a:ext cx="81301" cy="309002"/>
          </a:xfrm>
          <a:prstGeom prst="line">
            <a:avLst/>
          </a:prstGeom>
          <a:ln w="28575">
            <a:solidFill>
              <a:srgbClr val="FFFFFF"/>
            </a:solidFill>
          </a:ln>
        </p:spPr>
        <p:txBody>
          <a:bodyPr lIns="0" tIns="0" rIns="0" bIns="0"/>
          <a:lstStyle/>
          <a:p>
            <a:pPr/>
          </a:p>
        </p:txBody>
      </p:sp>
      <p:sp>
        <p:nvSpPr>
          <p:cNvPr id="149" name="Google Shape;124;g3b32983515a_0_742"/>
          <p:cNvSpPr/>
          <p:nvPr/>
        </p:nvSpPr>
        <p:spPr>
          <a:xfrm flipV="1">
            <a:off x="3170625" y="4442900"/>
            <a:ext cx="393601" cy="447901"/>
          </a:xfrm>
          <a:prstGeom prst="line">
            <a:avLst/>
          </a:prstGeom>
          <a:ln w="28575">
            <a:solidFill>
              <a:srgbClr val="FFFFFF"/>
            </a:solidFill>
          </a:ln>
        </p:spPr>
        <p:txBody>
          <a:bodyPr lIns="0" tIns="0" rIns="0" bIns="0"/>
          <a:lstStyle/>
          <a:p>
            <a:pPr/>
          </a:p>
        </p:txBody>
      </p:sp>
      <p:sp>
        <p:nvSpPr>
          <p:cNvPr id="150" name="Google Shape;125;g3b32983515a_0_742"/>
          <p:cNvSpPr/>
          <p:nvPr/>
        </p:nvSpPr>
        <p:spPr>
          <a:xfrm flipH="1">
            <a:off x="10535649" y="3529974"/>
            <a:ext cx="162901" cy="909602"/>
          </a:xfrm>
          <a:prstGeom prst="line">
            <a:avLst/>
          </a:prstGeom>
          <a:ln w="28575">
            <a:solidFill>
              <a:srgbClr val="FFFFFF"/>
            </a:solidFill>
          </a:ln>
        </p:spPr>
        <p:txBody>
          <a:bodyPr lIns="0" tIns="0" rIns="0" bIns="0"/>
          <a:lstStyle/>
          <a:p>
            <a:pPr/>
          </a:p>
        </p:txBody>
      </p:sp>
      <p:sp>
        <p:nvSpPr>
          <p:cNvPr id="151" name="Google Shape;126;g3b32983515a_0_742"/>
          <p:cNvSpPr/>
          <p:nvPr/>
        </p:nvSpPr>
        <p:spPr>
          <a:xfrm flipH="1">
            <a:off x="10535500" y="3828674"/>
            <a:ext cx="665401" cy="611101"/>
          </a:xfrm>
          <a:prstGeom prst="line">
            <a:avLst/>
          </a:prstGeom>
          <a:ln w="28575">
            <a:solidFill>
              <a:srgbClr val="FFFFFF"/>
            </a:solidFill>
          </a:ln>
        </p:spPr>
        <p:txBody>
          <a:bodyPr lIns="0" tIns="0" rIns="0" bIns="0"/>
          <a:lstStyle/>
          <a:p>
            <a:pPr/>
          </a:p>
        </p:txBody>
      </p:sp>
      <p:sp>
        <p:nvSpPr>
          <p:cNvPr id="152" name="Google Shape;127;g3b32983515a_0_742"/>
          <p:cNvSpPr/>
          <p:nvPr/>
        </p:nvSpPr>
        <p:spPr>
          <a:xfrm>
            <a:off x="8349749" y="5118475"/>
            <a:ext cx="543002" cy="461701"/>
          </a:xfrm>
          <a:prstGeom prst="line">
            <a:avLst/>
          </a:prstGeom>
          <a:ln w="28575">
            <a:solidFill>
              <a:srgbClr val="FFFFFF"/>
            </a:solidFill>
          </a:ln>
        </p:spPr>
        <p:txBody>
          <a:bodyPr lIns="0" tIns="0" rIns="0" bIns="0"/>
          <a:lstStyle/>
          <a:p>
            <a:pPr/>
          </a:p>
        </p:txBody>
      </p:sp>
      <p:sp>
        <p:nvSpPr>
          <p:cNvPr id="153" name="Google Shape;128;g3b32983515a_0_742"/>
          <p:cNvSpPr/>
          <p:nvPr/>
        </p:nvSpPr>
        <p:spPr>
          <a:xfrm>
            <a:off x="8363325" y="5132049"/>
            <a:ext cx="1072501" cy="488701"/>
          </a:xfrm>
          <a:prstGeom prst="line">
            <a:avLst/>
          </a:prstGeom>
          <a:ln w="28575">
            <a:solidFill>
              <a:srgbClr val="FFFFFF"/>
            </a:solidFill>
          </a:ln>
        </p:spPr>
        <p:txBody>
          <a:bodyPr lIns="0" tIns="0" rIns="0" bIns="0"/>
          <a:lstStyle/>
          <a:p>
            <a:pPr/>
          </a:p>
        </p:txBody>
      </p:sp>
      <p:sp>
        <p:nvSpPr>
          <p:cNvPr id="154" name="Google Shape;129;g3b32983515a_0_742"/>
          <p:cNvSpPr txBox="1"/>
          <p:nvPr/>
        </p:nvSpPr>
        <p:spPr>
          <a:xfrm>
            <a:off x="3971676" y="4521349"/>
            <a:ext cx="3815102" cy="48388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400">
                <a:solidFill>
                  <a:srgbClr val="FFFFFF"/>
                </a:solidFill>
                <a:latin typeface="Calibri"/>
                <a:ea typeface="Calibri"/>
                <a:cs typeface="Calibri"/>
                <a:sym typeface="Calibri"/>
              </a:defRPr>
            </a:lvl1pPr>
          </a:lstStyle>
          <a:p>
            <a:pPr/>
            <a:r>
              <a:t>shielding (plastic over metal)</a:t>
            </a:r>
          </a:p>
        </p:txBody>
      </p:sp>
      <p:sp>
        <p:nvSpPr>
          <p:cNvPr id="155" name="Google Shape;130;g3b32983515a_0_742"/>
          <p:cNvSpPr/>
          <p:nvPr/>
        </p:nvSpPr>
        <p:spPr>
          <a:xfrm>
            <a:off x="4507500" y="5009850"/>
            <a:ext cx="258001" cy="325801"/>
          </a:xfrm>
          <a:prstGeom prst="line">
            <a:avLst/>
          </a:prstGeom>
          <a:ln w="28575">
            <a:solidFill>
              <a:srgbClr val="FFFFFF"/>
            </a:solidFill>
          </a:ln>
        </p:spPr>
        <p:txBody>
          <a:bodyPr lIns="0" tIns="0" rIns="0" bIns="0"/>
          <a:lstStyle/>
          <a:p>
            <a:pPr/>
          </a:p>
        </p:txBody>
      </p:sp>
      <p:sp>
        <p:nvSpPr>
          <p:cNvPr id="156" name="Google Shape;131;g3b32983515a_0_742"/>
          <p:cNvSpPr/>
          <p:nvPr/>
        </p:nvSpPr>
        <p:spPr>
          <a:xfrm>
            <a:off x="1466300" y="5132049"/>
            <a:ext cx="705901" cy="271501"/>
          </a:xfrm>
          <a:prstGeom prst="line">
            <a:avLst/>
          </a:prstGeom>
          <a:ln>
            <a:solidFill>
              <a:srgbClr val="FFFFFF"/>
            </a:solidFill>
          </a:ln>
        </p:spPr>
        <p:txBody>
          <a:bodyPr lIns="0" tIns="0" rIns="0" bIns="0"/>
          <a:lstStyle/>
          <a:p>
            <a:pPr/>
          </a:p>
        </p:txBody>
      </p:sp>
      <p:sp>
        <p:nvSpPr>
          <p:cNvPr id="157" name="Google Shape;132;g3b32983515a_0_742"/>
          <p:cNvSpPr txBox="1"/>
          <p:nvPr/>
        </p:nvSpPr>
        <p:spPr>
          <a:xfrm rot="1309656">
            <a:off x="1550368" y="5161602"/>
            <a:ext cx="487340" cy="42449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800">
                <a:solidFill>
                  <a:srgbClr val="FFFFFF"/>
                </a:solidFill>
                <a:latin typeface="Calibri"/>
                <a:ea typeface="Calibri"/>
                <a:cs typeface="Calibri"/>
                <a:sym typeface="Calibri"/>
              </a:defRPr>
            </a:lvl1pPr>
          </a:lstStyle>
          <a:p>
            <a:pPr/>
            <a:r>
              <a:t>2in</a:t>
            </a:r>
          </a:p>
        </p:txBody>
      </p:sp>
      <p:sp>
        <p:nvSpPr>
          <p:cNvPr id="158" name="Google Shape;133;g3b32983515a_0_742"/>
          <p:cNvSpPr/>
          <p:nvPr/>
        </p:nvSpPr>
        <p:spPr>
          <a:xfrm>
            <a:off x="2348800" y="5471474"/>
            <a:ext cx="6014401" cy="312302"/>
          </a:xfrm>
          <a:prstGeom prst="line">
            <a:avLst/>
          </a:prstGeom>
          <a:ln>
            <a:solidFill>
              <a:srgbClr val="FFFFFF"/>
            </a:solidFill>
          </a:ln>
        </p:spPr>
        <p:txBody>
          <a:bodyPr lIns="0" tIns="0" rIns="0" bIns="0"/>
          <a:lstStyle/>
          <a:p>
            <a:pPr/>
          </a:p>
        </p:txBody>
      </p:sp>
      <p:sp>
        <p:nvSpPr>
          <p:cNvPr id="159" name="Google Shape;134;g3b32983515a_0_742"/>
          <p:cNvSpPr txBox="1"/>
          <p:nvPr/>
        </p:nvSpPr>
        <p:spPr>
          <a:xfrm rot="246592">
            <a:off x="5150984" y="5548838"/>
            <a:ext cx="657192" cy="42449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800">
                <a:solidFill>
                  <a:srgbClr val="FFFFFF"/>
                </a:solidFill>
                <a:latin typeface="Calibri"/>
                <a:ea typeface="Calibri"/>
                <a:cs typeface="Calibri"/>
                <a:sym typeface="Calibri"/>
              </a:defRPr>
            </a:lvl1pPr>
          </a:lstStyle>
          <a:p>
            <a:pPr/>
            <a:r>
              <a:t>17in</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Google Shape;322;g3b32983515a_0_547"/>
          <p:cNvSpPr txBox="1"/>
          <p:nvPr/>
        </p:nvSpPr>
        <p:spPr>
          <a:xfrm>
            <a:off x="2644150" y="164349"/>
            <a:ext cx="7584900" cy="60081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latin typeface="Calibri"/>
                <a:ea typeface="Calibri"/>
                <a:cs typeface="Calibri"/>
                <a:sym typeface="Calibri"/>
              </a:defRPr>
            </a:lvl1pPr>
          </a:lstStyle>
          <a:p>
            <a:pPr/>
            <a:r>
              <a:t>Place the pieces of 12.7mm shrink tube over the ends of the braid. Be sure that the braid ends midway through the pieces of shrink tube. Apply the heat gun to seal.</a:t>
            </a:r>
          </a:p>
        </p:txBody>
      </p:sp>
      <p:pic>
        <p:nvPicPr>
          <p:cNvPr id="254" name="Google Shape;323;g3b32983515a_0_547" descr="Google Shape;323;g3b32983515a_0_547"/>
          <p:cNvPicPr>
            <a:picLocks noChangeAspect="1"/>
          </p:cNvPicPr>
          <p:nvPr/>
        </p:nvPicPr>
        <p:blipFill>
          <a:blip r:embed="rId2">
            <a:extLst/>
          </a:blip>
          <a:stretch>
            <a:fillRect/>
          </a:stretch>
        </p:blipFill>
        <p:spPr>
          <a:xfrm>
            <a:off x="1216274" y="1691688"/>
            <a:ext cx="3664627" cy="2747729"/>
          </a:xfrm>
          <a:prstGeom prst="rect">
            <a:avLst/>
          </a:prstGeom>
          <a:ln w="12700">
            <a:miter lim="400000"/>
          </a:ln>
        </p:spPr>
      </p:pic>
      <p:pic>
        <p:nvPicPr>
          <p:cNvPr id="255" name="Google Shape;324;g3b32983515a_0_547" descr="Google Shape;324;g3b32983515a_0_547"/>
          <p:cNvPicPr>
            <a:picLocks noChangeAspect="1"/>
          </p:cNvPicPr>
          <p:nvPr/>
        </p:nvPicPr>
        <p:blipFill>
          <a:blip r:embed="rId3">
            <a:extLst/>
          </a:blip>
          <a:stretch>
            <a:fillRect/>
          </a:stretch>
        </p:blipFill>
        <p:spPr>
          <a:xfrm rot="5400000">
            <a:off x="7520474" y="1099099"/>
            <a:ext cx="2947501" cy="3932902"/>
          </a:xfrm>
          <a:prstGeom prst="rect">
            <a:avLst/>
          </a:prstGeom>
          <a:ln w="12700">
            <a:miter lim="400000"/>
          </a:ln>
        </p:spPr>
      </p:pic>
      <p:sp>
        <p:nvSpPr>
          <p:cNvPr id="256" name="Google Shape;325;g3b32983515a_0_547"/>
          <p:cNvSpPr/>
          <p:nvPr/>
        </p:nvSpPr>
        <p:spPr>
          <a:xfrm>
            <a:off x="5186350" y="3095524"/>
            <a:ext cx="1466401" cy="13502"/>
          </a:xfrm>
          <a:prstGeom prst="line">
            <a:avLst/>
          </a:prstGeom>
          <a:ln w="38100">
            <a:solidFill>
              <a:srgbClr val="44546A"/>
            </a:solidFill>
            <a:tailEnd type="triangle"/>
          </a:ln>
        </p:spPr>
        <p:txBody>
          <a:bodyPr lIns="0" tIns="0" rIns="0" bIns="0"/>
          <a:lstStyle/>
          <a:p>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8" name="Google Shape;330;g3b32983515a_0_577" descr="Google Shape;330;g3b32983515a_0_577"/>
          <p:cNvPicPr>
            <a:picLocks noChangeAspect="1"/>
          </p:cNvPicPr>
          <p:nvPr/>
        </p:nvPicPr>
        <p:blipFill>
          <a:blip r:embed="rId2">
            <a:extLst/>
          </a:blip>
          <a:stretch>
            <a:fillRect/>
          </a:stretch>
        </p:blipFill>
        <p:spPr>
          <a:xfrm rot="5400000">
            <a:off x="6775636" y="1530793"/>
            <a:ext cx="5918770" cy="4439077"/>
          </a:xfrm>
          <a:prstGeom prst="rect">
            <a:avLst/>
          </a:prstGeom>
          <a:ln w="12700">
            <a:miter lim="400000"/>
          </a:ln>
        </p:spPr>
      </p:pic>
      <p:sp>
        <p:nvSpPr>
          <p:cNvPr id="259" name="Google Shape;331;g3b32983515a_0_577"/>
          <p:cNvSpPr txBox="1"/>
          <p:nvPr/>
        </p:nvSpPr>
        <p:spPr>
          <a:xfrm>
            <a:off x="697425" y="790949"/>
            <a:ext cx="6018051" cy="28076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a:latin typeface="Calibri"/>
                <a:ea typeface="Calibri"/>
                <a:cs typeface="Calibri"/>
                <a:sym typeface="Calibri"/>
              </a:defRPr>
            </a:lvl1pPr>
          </a:lstStyle>
          <a:p>
            <a:pPr/>
            <a:r>
              <a:t>Measure out and cut 16 inches of black 24 awg wire. Strip 3-4mm off one end.</a:t>
            </a:r>
          </a:p>
        </p:txBody>
      </p:sp>
      <p:pic>
        <p:nvPicPr>
          <p:cNvPr id="260" name="Google Shape;332;g3b32983515a_0_577" descr="Google Shape;332;g3b32983515a_0_577"/>
          <p:cNvPicPr>
            <a:picLocks noChangeAspect="1"/>
          </p:cNvPicPr>
          <p:nvPr/>
        </p:nvPicPr>
        <p:blipFill>
          <a:blip r:embed="rId3">
            <a:extLst/>
          </a:blip>
          <a:stretch>
            <a:fillRect/>
          </a:stretch>
        </p:blipFill>
        <p:spPr>
          <a:xfrm rot="16200000">
            <a:off x="1250606" y="708968"/>
            <a:ext cx="5143501" cy="68580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Google Shape;337;g3b32983515a_0_658"/>
          <p:cNvSpPr txBox="1"/>
          <p:nvPr/>
        </p:nvSpPr>
        <p:spPr>
          <a:xfrm>
            <a:off x="1351700" y="298371"/>
            <a:ext cx="9488452" cy="50935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a:latin typeface="Calibri"/>
                <a:ea typeface="Calibri"/>
                <a:cs typeface="Calibri"/>
                <a:sym typeface="Calibri"/>
              </a:defRPr>
            </a:pPr>
            <a:r>
              <a:t>Solder the stripped end of the black wire onto the metal braid near the metal braid shrink tube joint furthest from the plug. </a:t>
            </a:r>
          </a:p>
          <a:p>
            <a:pPr algn="ctr">
              <a:defRPr>
                <a:latin typeface="Calibri"/>
                <a:ea typeface="Calibri"/>
                <a:cs typeface="Calibri"/>
                <a:sym typeface="Calibri"/>
              </a:defRPr>
            </a:pPr>
            <a:r>
              <a:t>The black wire should be soldered so that its length runs with that of the metal braid.</a:t>
            </a:r>
          </a:p>
        </p:txBody>
      </p:sp>
      <p:pic>
        <p:nvPicPr>
          <p:cNvPr id="263" name="Google Shape;338;g3b32983515a_0_658" descr="Google Shape;338;g3b32983515a_0_658"/>
          <p:cNvPicPr>
            <a:picLocks noChangeAspect="1"/>
          </p:cNvPicPr>
          <p:nvPr/>
        </p:nvPicPr>
        <p:blipFill>
          <a:blip r:embed="rId2">
            <a:extLst/>
          </a:blip>
          <a:srcRect l="0" t="0" r="26627" b="0"/>
          <a:stretch>
            <a:fillRect/>
          </a:stretch>
        </p:blipFill>
        <p:spPr>
          <a:xfrm>
            <a:off x="2965947" y="821575"/>
            <a:ext cx="5668927" cy="5793124"/>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Google Shape;343;g3b32983515a_0_872"/>
          <p:cNvSpPr txBox="1"/>
          <p:nvPr/>
        </p:nvSpPr>
        <p:spPr>
          <a:xfrm>
            <a:off x="2860550" y="227049"/>
            <a:ext cx="6355551" cy="96656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a:latin typeface="Calibri"/>
                <a:ea typeface="Calibri"/>
                <a:cs typeface="Calibri"/>
                <a:sym typeface="Calibri"/>
              </a:defRPr>
            </a:pPr>
            <a:r>
              <a:t>Measure out and cut 20-20.5 inches of 1/4</a:t>
            </a:r>
            <a:r>
              <a:rPr baseline="30000"/>
              <a:t>th</a:t>
            </a:r>
            <a:r>
              <a:t> plastic braid.</a:t>
            </a:r>
          </a:p>
          <a:p>
            <a:pPr algn="ctr"/>
            <a:endParaRPr>
              <a:latin typeface="Calibri"/>
              <a:ea typeface="Calibri"/>
              <a:cs typeface="Calibri"/>
              <a:sym typeface="Calibri"/>
            </a:endParaRPr>
          </a:p>
          <a:p>
            <a:pPr algn="ctr">
              <a:defRPr>
                <a:latin typeface="Calibri"/>
                <a:ea typeface="Calibri"/>
                <a:cs typeface="Calibri"/>
                <a:sym typeface="Calibri"/>
              </a:defRPr>
            </a:pPr>
            <a:r>
              <a:t>As with the metal braid, the plastic braid will lose some length as it expands and as the ends fray slightly. Cutting 20.5in should give you enough usable length.</a:t>
            </a:r>
          </a:p>
        </p:txBody>
      </p:sp>
      <p:pic>
        <p:nvPicPr>
          <p:cNvPr id="266" name="PXL_20260113_212618950.jpgGoogle Shape;344;g3b32983515a_0_872" descr="PXL_20260113_212618950.jpgGoogle Shape;344;g3b32983515a_0_872"/>
          <p:cNvPicPr>
            <a:picLocks noChangeAspect="1"/>
          </p:cNvPicPr>
          <p:nvPr/>
        </p:nvPicPr>
        <p:blipFill>
          <a:blip r:embed="rId2">
            <a:extLst/>
          </a:blip>
          <a:srcRect l="0" t="23734" r="0" b="32539"/>
          <a:stretch>
            <a:fillRect/>
          </a:stretch>
        </p:blipFill>
        <p:spPr>
          <a:xfrm rot="10800000">
            <a:off x="2381500" y="1819301"/>
            <a:ext cx="7428999" cy="4330999"/>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Google Shape;349;g3b32983515a_0_953"/>
          <p:cNvSpPr txBox="1"/>
          <p:nvPr/>
        </p:nvSpPr>
        <p:spPr>
          <a:xfrm>
            <a:off x="343524" y="408024"/>
            <a:ext cx="11584252" cy="50936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a:latin typeface="Calibri"/>
                <a:ea typeface="Calibri"/>
                <a:cs typeface="Calibri"/>
                <a:sym typeface="Calibri"/>
              </a:defRPr>
            </a:pPr>
            <a:r>
              <a:t>Put the plastic braid onto the wire harness. The end next to the plug should be just touching the end of heatshrink tubing as shown on the left. </a:t>
            </a:r>
          </a:p>
          <a:p>
            <a:pPr algn="ctr">
              <a:defRPr>
                <a:latin typeface="Calibri"/>
                <a:ea typeface="Calibri"/>
                <a:cs typeface="Calibri"/>
                <a:sym typeface="Calibri"/>
              </a:defRPr>
            </a:pPr>
            <a:r>
              <a:t>On the other end, use tweezers to thread the ground wire through the plastic braid. The braid should end midway through the piece of shrink tube beneath it.</a:t>
            </a:r>
          </a:p>
        </p:txBody>
      </p:sp>
      <p:pic>
        <p:nvPicPr>
          <p:cNvPr id="269" name="Google Shape;350;g3b32983515a_0_953" descr="Google Shape;350;g3b32983515a_0_953"/>
          <p:cNvPicPr>
            <a:picLocks noChangeAspect="1"/>
          </p:cNvPicPr>
          <p:nvPr/>
        </p:nvPicPr>
        <p:blipFill>
          <a:blip r:embed="rId2">
            <a:extLst/>
          </a:blip>
          <a:stretch>
            <a:fillRect/>
          </a:stretch>
        </p:blipFill>
        <p:spPr>
          <a:xfrm>
            <a:off x="253550" y="1504400"/>
            <a:ext cx="5704126" cy="4276938"/>
          </a:xfrm>
          <a:prstGeom prst="rect">
            <a:avLst/>
          </a:prstGeom>
          <a:ln w="12700">
            <a:miter lim="400000"/>
          </a:ln>
        </p:spPr>
      </p:pic>
      <p:pic>
        <p:nvPicPr>
          <p:cNvPr id="270" name="Google Shape;351;g3b32983515a_0_953" descr="Google Shape;351;g3b32983515a_0_953"/>
          <p:cNvPicPr>
            <a:picLocks noChangeAspect="1"/>
          </p:cNvPicPr>
          <p:nvPr/>
        </p:nvPicPr>
        <p:blipFill>
          <a:blip r:embed="rId3">
            <a:extLst/>
          </a:blip>
          <a:srcRect l="22227" t="0" r="0" b="0"/>
          <a:stretch>
            <a:fillRect/>
          </a:stretch>
        </p:blipFill>
        <p:spPr>
          <a:xfrm>
            <a:off x="6937774" y="1504388"/>
            <a:ext cx="4436076" cy="427695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Google Shape;356;g3b32983515a_0_1036"/>
          <p:cNvSpPr txBox="1"/>
          <p:nvPr/>
        </p:nvSpPr>
        <p:spPr>
          <a:xfrm>
            <a:off x="2978110" y="276480"/>
            <a:ext cx="6235852" cy="28076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a:latin typeface="Calibri"/>
                <a:ea typeface="Calibri"/>
                <a:cs typeface="Calibri"/>
                <a:sym typeface="Calibri"/>
              </a:defRPr>
            </a:lvl1pPr>
          </a:lstStyle>
          <a:p>
            <a:pPr/>
            <a:r>
              <a:t>Measure out and cut two lengths of 12.7mm adhesive shrink tube each 1in long.</a:t>
            </a:r>
          </a:p>
        </p:txBody>
      </p:sp>
      <p:pic>
        <p:nvPicPr>
          <p:cNvPr id="273" name="Google Shape;357;g3b32983515a_0_1036" descr="Google Shape;357;g3b32983515a_0_1036"/>
          <p:cNvPicPr>
            <a:picLocks noChangeAspect="1"/>
          </p:cNvPicPr>
          <p:nvPr/>
        </p:nvPicPr>
        <p:blipFill>
          <a:blip r:embed="rId2">
            <a:extLst/>
          </a:blip>
          <a:stretch>
            <a:fillRect/>
          </a:stretch>
        </p:blipFill>
        <p:spPr>
          <a:xfrm rot="16200000">
            <a:off x="3240815" y="-80575"/>
            <a:ext cx="5710368" cy="7613822"/>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Google Shape;362;g3b32983515a_0_1116"/>
          <p:cNvSpPr txBox="1"/>
          <p:nvPr/>
        </p:nvSpPr>
        <p:spPr>
          <a:xfrm>
            <a:off x="45724" y="488775"/>
            <a:ext cx="5746552" cy="50935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a:latin typeface="Calibri"/>
                <a:ea typeface="Calibri"/>
                <a:cs typeface="Calibri"/>
                <a:sym typeface="Calibri"/>
              </a:defRPr>
            </a:pPr>
            <a:r>
              <a:t>Take one piece of the shrink tube and put it on the plug and plastic braid joint.</a:t>
            </a:r>
          </a:p>
          <a:p>
            <a:pPr algn="ctr">
              <a:defRPr>
                <a:latin typeface="Calibri"/>
                <a:ea typeface="Calibri"/>
                <a:cs typeface="Calibri"/>
                <a:sym typeface="Calibri"/>
              </a:defRPr>
            </a:pPr>
            <a:r>
              <a:t>Use the heat gun to seal. </a:t>
            </a:r>
          </a:p>
        </p:txBody>
      </p:sp>
      <p:pic>
        <p:nvPicPr>
          <p:cNvPr id="276" name="Google Shape;363;g3b32983515a_0_1116" descr="Google Shape;363;g3b32983515a_0_1116"/>
          <p:cNvPicPr>
            <a:picLocks noChangeAspect="1"/>
          </p:cNvPicPr>
          <p:nvPr/>
        </p:nvPicPr>
        <p:blipFill>
          <a:blip r:embed="rId2">
            <a:extLst/>
          </a:blip>
          <a:srcRect l="0" t="8775" r="0" b="0"/>
          <a:stretch>
            <a:fillRect/>
          </a:stretch>
        </p:blipFill>
        <p:spPr>
          <a:xfrm>
            <a:off x="559699" y="1257899"/>
            <a:ext cx="4337753" cy="5280026"/>
          </a:xfrm>
          <a:prstGeom prst="rect">
            <a:avLst/>
          </a:prstGeom>
          <a:ln w="12700">
            <a:miter lim="400000"/>
          </a:ln>
        </p:spPr>
      </p:pic>
      <p:pic>
        <p:nvPicPr>
          <p:cNvPr id="277" name="PXL_20260114_181254546.jpgGoogle Shape;364;g3b32983515a_0_1116" descr="PXL_20260114_181254546.jpgGoogle Shape;364;g3b32983515a_0_1116"/>
          <p:cNvPicPr>
            <a:picLocks noChangeAspect="1"/>
          </p:cNvPicPr>
          <p:nvPr/>
        </p:nvPicPr>
        <p:blipFill>
          <a:blip r:embed="rId3">
            <a:extLst/>
          </a:blip>
          <a:srcRect l="14678" t="0" r="13755" b="0"/>
          <a:stretch>
            <a:fillRect/>
          </a:stretch>
        </p:blipFill>
        <p:spPr>
          <a:xfrm rot="5400000">
            <a:off x="7190599" y="2367101"/>
            <a:ext cx="4132102" cy="4330349"/>
          </a:xfrm>
          <a:prstGeom prst="rect">
            <a:avLst/>
          </a:prstGeom>
          <a:ln w="12700">
            <a:miter lim="400000"/>
          </a:ln>
        </p:spPr>
      </p:pic>
      <p:sp>
        <p:nvSpPr>
          <p:cNvPr id="278" name="Google Shape;365;g3b32983515a_0_1116"/>
          <p:cNvSpPr txBox="1"/>
          <p:nvPr/>
        </p:nvSpPr>
        <p:spPr>
          <a:xfrm>
            <a:off x="7133525" y="298700"/>
            <a:ext cx="4246251" cy="210955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a:latin typeface="Calibri"/>
                <a:ea typeface="Calibri"/>
                <a:cs typeface="Calibri"/>
                <a:sym typeface="Calibri"/>
              </a:defRPr>
            </a:pPr>
            <a:r>
              <a:t>Take the second piece of shrink tube and put it on the remaining exposed end of the plastic braid. The shrink tube should be placed such that it covers the solder joint and the length of shrink tube beneath. </a:t>
            </a:r>
          </a:p>
          <a:p>
            <a:pPr algn="ctr"/>
            <a:endParaRPr>
              <a:latin typeface="Calibri"/>
              <a:ea typeface="Calibri"/>
              <a:cs typeface="Calibri"/>
              <a:sym typeface="Calibri"/>
            </a:endParaRPr>
          </a:p>
          <a:p>
            <a:pPr algn="ctr">
              <a:defRPr>
                <a:latin typeface="Calibri"/>
                <a:ea typeface="Calibri"/>
                <a:cs typeface="Calibri"/>
                <a:sym typeface="Calibri"/>
              </a:defRPr>
            </a:pPr>
            <a:r>
              <a:t>If the ends are very frayed or if the solder joint is not fully covered, apply more tubing.</a:t>
            </a:r>
          </a:p>
          <a:p>
            <a:pPr algn="ctr"/>
            <a:endParaRPr>
              <a:latin typeface="Calibri"/>
              <a:ea typeface="Calibri"/>
              <a:cs typeface="Calibri"/>
              <a:sym typeface="Calibri"/>
            </a:endParaRPr>
          </a:p>
          <a:p>
            <a:pPr algn="ctr">
              <a:defRPr>
                <a:latin typeface="Calibri"/>
                <a:ea typeface="Calibri"/>
                <a:cs typeface="Calibri"/>
                <a:sym typeface="Calibri"/>
              </a:defRPr>
            </a:pPr>
            <a:r>
              <a:t>Use the heat gun to seal</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Google Shape;370;g3b32983515a_0_1201"/>
          <p:cNvSpPr txBox="1"/>
          <p:nvPr/>
        </p:nvSpPr>
        <p:spPr>
          <a:xfrm>
            <a:off x="2338324" y="548096"/>
            <a:ext cx="7515351" cy="28075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a:latin typeface="Calibri"/>
                <a:ea typeface="Calibri"/>
                <a:cs typeface="Calibri"/>
                <a:sym typeface="Calibri"/>
              </a:defRPr>
            </a:lvl1pPr>
          </a:lstStyle>
          <a:p>
            <a:pPr/>
            <a:r>
              <a:t>Thus far, the harness should appear as shown.</a:t>
            </a:r>
          </a:p>
        </p:txBody>
      </p:sp>
      <p:pic>
        <p:nvPicPr>
          <p:cNvPr id="281" name="PXL_20260114_181351086.jpgGoogle Shape;371;g3b32983515a_0_1201" descr="PXL_20260114_181351086.jpgGoogle Shape;371;g3b32983515a_0_1201"/>
          <p:cNvPicPr>
            <a:picLocks noChangeAspect="1"/>
          </p:cNvPicPr>
          <p:nvPr/>
        </p:nvPicPr>
        <p:blipFill>
          <a:blip r:embed="rId2">
            <a:extLst/>
          </a:blip>
          <a:srcRect l="0" t="26835" r="0" b="12651"/>
          <a:stretch>
            <a:fillRect/>
          </a:stretch>
        </p:blipFill>
        <p:spPr>
          <a:xfrm>
            <a:off x="755038" y="1588475"/>
            <a:ext cx="10681924" cy="484775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Google Shape;376;g3b32983515a_0_1283"/>
          <p:cNvSpPr txBox="1"/>
          <p:nvPr/>
        </p:nvSpPr>
        <p:spPr>
          <a:xfrm>
            <a:off x="122274" y="85949"/>
            <a:ext cx="11773852" cy="119516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a:latin typeface="Calibri"/>
                <a:ea typeface="Calibri"/>
                <a:cs typeface="Calibri"/>
                <a:sym typeface="Calibri"/>
              </a:defRPr>
            </a:pPr>
            <a:r>
              <a:t>Thread the wire extensions through the #75 magnet so that the magnet abuts the end of the heatshrink tubing, then loop them back through the bottom of the magnet as shown on the left. Pull the loops of wire taut so they appear as shown on the right. When pulling the loop of wire through, try to keep the wires parallel. Pull as tightly and securely as you can so that the profile of the wires on top of the magnets is as low as possible.</a:t>
            </a:r>
          </a:p>
          <a:p>
            <a:pPr algn="ctr"/>
            <a:endParaRPr>
              <a:latin typeface="Calibri"/>
              <a:ea typeface="Calibri"/>
              <a:cs typeface="Calibri"/>
              <a:sym typeface="Calibri"/>
            </a:endParaRPr>
          </a:p>
          <a:p>
            <a:pPr algn="ctr">
              <a:defRPr>
                <a:latin typeface="Calibri"/>
                <a:ea typeface="Calibri"/>
                <a:cs typeface="Calibri"/>
                <a:sym typeface="Calibri"/>
              </a:defRPr>
            </a:pPr>
            <a:r>
              <a:t>Note that there is NO easy way to tell #75 and #43 magnets apart. Keep the magnets in their separate bags or label them before installation.</a:t>
            </a:r>
          </a:p>
        </p:txBody>
      </p:sp>
      <p:pic>
        <p:nvPicPr>
          <p:cNvPr id="284" name="PXL_20260114_182323492.jpgGoogle Shape;377;g3b32983515a_0_1283" descr="PXL_20260114_182323492.jpgGoogle Shape;377;g3b32983515a_0_1283"/>
          <p:cNvPicPr>
            <a:picLocks noChangeAspect="1"/>
          </p:cNvPicPr>
          <p:nvPr/>
        </p:nvPicPr>
        <p:blipFill>
          <a:blip r:embed="rId2">
            <a:extLst/>
          </a:blip>
          <a:srcRect l="0" t="21857" r="0" b="28678"/>
          <a:stretch>
            <a:fillRect/>
          </a:stretch>
        </p:blipFill>
        <p:spPr>
          <a:xfrm>
            <a:off x="5392499" y="1774624"/>
            <a:ext cx="6799501" cy="4484303"/>
          </a:xfrm>
          <a:prstGeom prst="rect">
            <a:avLst/>
          </a:prstGeom>
          <a:ln w="12700">
            <a:miter lim="400000"/>
          </a:ln>
        </p:spPr>
      </p:pic>
      <p:pic>
        <p:nvPicPr>
          <p:cNvPr id="285" name="PXL_20260114_182601635.jpgGoogle Shape;378;g3b32983515a_0_1283" descr="PXL_20260114_182601635.jpgGoogle Shape;378;g3b32983515a_0_1283"/>
          <p:cNvPicPr>
            <a:picLocks noChangeAspect="1"/>
          </p:cNvPicPr>
          <p:nvPr/>
        </p:nvPicPr>
        <p:blipFill>
          <a:blip r:embed="rId3">
            <a:extLst/>
          </a:blip>
          <a:srcRect l="0" t="6785" r="0" b="0"/>
          <a:stretch>
            <a:fillRect/>
          </a:stretch>
        </p:blipFill>
        <p:spPr>
          <a:xfrm>
            <a:off x="206725" y="3393325"/>
            <a:ext cx="4613074" cy="3225051"/>
          </a:xfrm>
          <a:prstGeom prst="rect">
            <a:avLst/>
          </a:prstGeom>
          <a:ln w="12700">
            <a:miter lim="400000"/>
          </a:ln>
        </p:spPr>
      </p:pic>
      <p:pic>
        <p:nvPicPr>
          <p:cNvPr id="286" name="PXL_20260114_182132741.jpgGoogle Shape;379;g3b32983515a_0_1283" descr="PXL_20260114_182132741.jpgGoogle Shape;379;g3b32983515a_0_1283"/>
          <p:cNvPicPr>
            <a:picLocks noChangeAspect="1"/>
          </p:cNvPicPr>
          <p:nvPr/>
        </p:nvPicPr>
        <p:blipFill>
          <a:blip r:embed="rId4">
            <a:extLst/>
          </a:blip>
          <a:srcRect l="0" t="19059" r="0" b="33540"/>
          <a:stretch>
            <a:fillRect/>
          </a:stretch>
        </p:blipFill>
        <p:spPr>
          <a:xfrm rot="10800000">
            <a:off x="76550" y="1408049"/>
            <a:ext cx="5155799" cy="1832875"/>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Google Shape;384;g3b32983515a_0_1289"/>
          <p:cNvSpPr txBox="1"/>
          <p:nvPr/>
        </p:nvSpPr>
        <p:spPr>
          <a:xfrm>
            <a:off x="1311974" y="410200"/>
            <a:ext cx="9228651" cy="28075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a:latin typeface="Calibri"/>
                <a:ea typeface="Calibri"/>
                <a:cs typeface="Calibri"/>
                <a:sym typeface="Calibri"/>
              </a:defRPr>
            </a:lvl1pPr>
          </a:lstStyle>
          <a:p>
            <a:pPr/>
            <a:r>
              <a:t>Repeat the process shown on the previous slide with the second 43 magnet. Again, keep the wire profile as low as you can.</a:t>
            </a:r>
          </a:p>
        </p:txBody>
      </p:sp>
      <p:pic>
        <p:nvPicPr>
          <p:cNvPr id="289" name="PXL_20260114_205323222.jpgGoogle Shape;385;g3b32983515a_0_1289" descr="PXL_20260114_205323222.jpgGoogle Shape;385;g3b32983515a_0_1289"/>
          <p:cNvPicPr>
            <a:picLocks noChangeAspect="1"/>
          </p:cNvPicPr>
          <p:nvPr/>
        </p:nvPicPr>
        <p:blipFill>
          <a:blip r:embed="rId2">
            <a:extLst/>
          </a:blip>
          <a:stretch>
            <a:fillRect/>
          </a:stretch>
        </p:blipFill>
        <p:spPr>
          <a:xfrm rot="5400000">
            <a:off x="1610477" y="1666436"/>
            <a:ext cx="4700172" cy="3525128"/>
          </a:xfrm>
          <a:prstGeom prst="rect">
            <a:avLst/>
          </a:prstGeom>
          <a:ln w="12700">
            <a:miter lim="400000"/>
          </a:ln>
        </p:spPr>
      </p:pic>
      <p:pic>
        <p:nvPicPr>
          <p:cNvPr id="290" name="PXL_20260114_214334917.jpgGoogle Shape;387;g3b32983515a_0_1289" descr="PXL_20260114_214334917.jpgGoogle Shape;387;g3b32983515a_0_1289"/>
          <p:cNvPicPr>
            <a:picLocks noChangeAspect="1"/>
          </p:cNvPicPr>
          <p:nvPr/>
        </p:nvPicPr>
        <p:blipFill>
          <a:blip r:embed="rId3">
            <a:extLst/>
          </a:blip>
          <a:stretch>
            <a:fillRect/>
          </a:stretch>
        </p:blipFill>
        <p:spPr>
          <a:xfrm>
            <a:off x="6489934" y="1078896"/>
            <a:ext cx="3525125" cy="470020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Google Shape;139;g3b32983515a_0_373"/>
          <p:cNvSpPr txBox="1"/>
          <p:nvPr>
            <p:ph type="title"/>
          </p:nvPr>
        </p:nvSpPr>
        <p:spPr>
          <a:xfrm>
            <a:off x="838199" y="365125"/>
            <a:ext cx="11053202" cy="1325700"/>
          </a:xfrm>
          <a:prstGeom prst="rect">
            <a:avLst/>
          </a:prstGeom>
        </p:spPr>
        <p:txBody>
          <a:bodyPr/>
          <a:lstStyle/>
          <a:p>
            <a:pPr>
              <a:defRPr sz="3900"/>
            </a:pPr>
            <a:r>
              <a:t>Outline of steps </a:t>
            </a:r>
          </a:p>
          <a:p>
            <a:pPr>
              <a:defRPr sz="3900"/>
            </a:pPr>
            <a:r>
              <a:t>(see later slides for detailed instructions and images)</a:t>
            </a:r>
          </a:p>
        </p:txBody>
      </p:sp>
      <p:sp>
        <p:nvSpPr>
          <p:cNvPr id="162" name="Google Shape;140;g3b32983515a_0_373"/>
          <p:cNvSpPr txBox="1"/>
          <p:nvPr>
            <p:ph type="body" idx="1"/>
          </p:nvPr>
        </p:nvSpPr>
        <p:spPr>
          <a:xfrm>
            <a:off x="838200" y="2110050"/>
            <a:ext cx="10515600" cy="3741001"/>
          </a:xfrm>
          <a:prstGeom prst="rect">
            <a:avLst/>
          </a:prstGeom>
        </p:spPr>
        <p:txBody>
          <a:bodyPr/>
          <a:lstStyle/>
          <a:p>
            <a:pPr>
              <a:buFontTx/>
              <a:buAutoNum type="arabicPeriod" startAt="1"/>
            </a:pPr>
            <a:r>
              <a:t>Remove original wire harness from power cable</a:t>
            </a:r>
          </a:p>
          <a:p>
            <a:pPr>
              <a:spcBef>
                <a:spcPts val="0"/>
              </a:spcBef>
              <a:buFontTx/>
              <a:buAutoNum type="arabicPeriod" startAt="1"/>
            </a:pPr>
            <a:r>
              <a:t>Form a twisted pair</a:t>
            </a:r>
          </a:p>
          <a:p>
            <a:pPr>
              <a:spcBef>
                <a:spcPts val="0"/>
              </a:spcBef>
              <a:buFontTx/>
              <a:buAutoNum type="arabicPeriod" startAt="1"/>
            </a:pPr>
            <a:r>
              <a:t>Install a rubber grommet to be used as a spacer near the plug</a:t>
            </a:r>
          </a:p>
          <a:p>
            <a:pPr>
              <a:spcBef>
                <a:spcPts val="0"/>
              </a:spcBef>
              <a:buFontTx/>
              <a:buAutoNum type="arabicPeriod" startAt="1"/>
            </a:pPr>
            <a:r>
              <a:t>Install wire extensions </a:t>
            </a:r>
          </a:p>
          <a:p>
            <a:pPr>
              <a:spcBef>
                <a:spcPts val="0"/>
              </a:spcBef>
              <a:buFontTx/>
              <a:buAutoNum type="arabicPeriod" startAt="1"/>
            </a:pPr>
            <a:r>
              <a:t>Install metal braided shielding below the plug</a:t>
            </a:r>
          </a:p>
          <a:p>
            <a:pPr>
              <a:spcBef>
                <a:spcPts val="0"/>
              </a:spcBef>
              <a:buFontTx/>
              <a:buAutoNum type="arabicPeriod" startAt="1"/>
            </a:pPr>
            <a:r>
              <a:t>Solder a ground wire to the metal shielding</a:t>
            </a:r>
          </a:p>
          <a:p>
            <a:pPr>
              <a:spcBef>
                <a:spcPts val="0"/>
              </a:spcBef>
              <a:buFontTx/>
              <a:buAutoNum type="arabicPeriod" startAt="1"/>
            </a:pPr>
            <a:r>
              <a:t>Install plastic braided shielding to cover the metal shielding and the ground wire solder joint</a:t>
            </a:r>
          </a:p>
          <a:p>
            <a:pPr>
              <a:spcBef>
                <a:spcPts val="0"/>
              </a:spcBef>
              <a:buFontTx/>
              <a:buAutoNum type="arabicPeriod" startAt="1"/>
            </a:pPr>
            <a:r>
              <a:t>Install magnets below the shielded portion of the cable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Google Shape;392;g3b32983515a_0_1295"/>
          <p:cNvSpPr txBox="1"/>
          <p:nvPr/>
        </p:nvSpPr>
        <p:spPr>
          <a:xfrm>
            <a:off x="1571125" y="276175"/>
            <a:ext cx="8890250" cy="96655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a:latin typeface="Calibri"/>
                <a:ea typeface="Calibri"/>
                <a:cs typeface="Calibri"/>
                <a:sym typeface="Calibri"/>
              </a:defRPr>
            </a:pPr>
            <a:r>
              <a:t>Place a piece of 1in long 6.4mm adhesive shrink tube such that it abuts the magnets. Apply the heat gun.</a:t>
            </a:r>
          </a:p>
          <a:p>
            <a:pPr algn="ctr">
              <a:defRPr>
                <a:latin typeface="Calibri"/>
                <a:ea typeface="Calibri"/>
                <a:cs typeface="Calibri"/>
                <a:sym typeface="Calibri"/>
              </a:defRPr>
            </a:pPr>
            <a:r>
              <a:t>Place a piece of 1in long 12.7mm adhesive shrink tube on top of it. Apply the heat gun.</a:t>
            </a:r>
          </a:p>
          <a:p>
            <a:pPr algn="ctr"/>
            <a:endParaRPr>
              <a:latin typeface="Calibri"/>
              <a:ea typeface="Calibri"/>
              <a:cs typeface="Calibri"/>
              <a:sym typeface="Calibri"/>
            </a:endParaRPr>
          </a:p>
          <a:p>
            <a:pPr algn="ctr">
              <a:defRPr>
                <a:latin typeface="Calibri"/>
                <a:ea typeface="Calibri"/>
                <a:cs typeface="Calibri"/>
                <a:sym typeface="Calibri"/>
              </a:defRPr>
            </a:pPr>
            <a:r>
              <a:t>The stacking is necessary to create enough additional width for the final piece of heatshrink tubing to close around.</a:t>
            </a:r>
          </a:p>
        </p:txBody>
      </p:sp>
      <p:pic>
        <p:nvPicPr>
          <p:cNvPr id="293" name="PXL_20260114_205535471.jpgGoogle Shape;393;g3b32983515a_0_1295" descr="PXL_20260114_205535471.jpgGoogle Shape;393;g3b32983515a_0_1295"/>
          <p:cNvPicPr>
            <a:picLocks noChangeAspect="1"/>
          </p:cNvPicPr>
          <p:nvPr/>
        </p:nvPicPr>
        <p:blipFill>
          <a:blip r:embed="rId2">
            <a:extLst/>
          </a:blip>
          <a:srcRect l="31931" t="0" r="28278" b="0"/>
          <a:stretch>
            <a:fillRect/>
          </a:stretch>
        </p:blipFill>
        <p:spPr>
          <a:xfrm rot="16200000">
            <a:off x="2408458" y="-89569"/>
            <a:ext cx="1588475" cy="5322727"/>
          </a:xfrm>
          <a:prstGeom prst="rect">
            <a:avLst/>
          </a:prstGeom>
          <a:ln w="12700">
            <a:miter lim="400000"/>
          </a:ln>
        </p:spPr>
      </p:pic>
      <p:pic>
        <p:nvPicPr>
          <p:cNvPr id="294" name="PXL_20260114_213756765.jpgGoogle Shape;395;g3b32983515a_0_1295" descr="PXL_20260114_213756765.jpgGoogle Shape;395;g3b32983515a_0_1295"/>
          <p:cNvPicPr>
            <a:picLocks noChangeAspect="1"/>
          </p:cNvPicPr>
          <p:nvPr/>
        </p:nvPicPr>
        <p:blipFill>
          <a:blip r:embed="rId3">
            <a:extLst/>
          </a:blip>
          <a:srcRect l="0" t="22724" r="0" b="22051"/>
          <a:stretch>
            <a:fillRect/>
          </a:stretch>
        </p:blipFill>
        <p:spPr>
          <a:xfrm>
            <a:off x="6523200" y="1572950"/>
            <a:ext cx="4823287" cy="1997749"/>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Google Shape;401;g3b32983515a_0_1301"/>
          <p:cNvSpPr txBox="1"/>
          <p:nvPr/>
        </p:nvSpPr>
        <p:spPr>
          <a:xfrm>
            <a:off x="2021668" y="372734"/>
            <a:ext cx="8148651" cy="28075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a:latin typeface="Calibri"/>
                <a:ea typeface="Calibri"/>
                <a:cs typeface="Calibri"/>
                <a:sym typeface="Calibri"/>
              </a:defRPr>
            </a:lvl1pPr>
          </a:lstStyle>
          <a:p>
            <a:pPr/>
            <a:r>
              <a:t>Measure out and cut one length of 19mm adhesive shrink tube that is 4.5in long. </a:t>
            </a:r>
          </a:p>
        </p:txBody>
      </p:sp>
      <p:pic>
        <p:nvPicPr>
          <p:cNvPr id="297" name="PXL_20260114_214023546.jpgGoogle Shape;402;g3b32983515a_0_1301" descr="PXL_20260114_214023546.jpgGoogle Shape;402;g3b32983515a_0_1301"/>
          <p:cNvPicPr>
            <a:picLocks noChangeAspect="1"/>
          </p:cNvPicPr>
          <p:nvPr/>
        </p:nvPicPr>
        <p:blipFill>
          <a:blip r:embed="rId2">
            <a:extLst/>
          </a:blip>
          <a:srcRect l="0" t="19341" r="0" b="0"/>
          <a:stretch>
            <a:fillRect/>
          </a:stretch>
        </p:blipFill>
        <p:spPr>
          <a:xfrm rot="10800000">
            <a:off x="2385823" y="1481552"/>
            <a:ext cx="7830227" cy="4736625"/>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Google Shape;407;g3b32983515a_0_1398"/>
          <p:cNvSpPr txBox="1"/>
          <p:nvPr/>
        </p:nvSpPr>
        <p:spPr>
          <a:xfrm>
            <a:off x="1072033" y="577739"/>
            <a:ext cx="10047951" cy="50936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a:latin typeface="Calibri"/>
                <a:ea typeface="Calibri"/>
                <a:cs typeface="Calibri"/>
                <a:sym typeface="Calibri"/>
              </a:defRPr>
            </a:lvl1pPr>
          </a:lstStyle>
          <a:p>
            <a:pPr/>
            <a:r>
              <a:t>Place the piece of 19mm shrink tube over the magnets so that roughly the same amount of shrink tube is visible coming out either end. Apply the heat gun.</a:t>
            </a:r>
          </a:p>
        </p:txBody>
      </p:sp>
      <p:pic>
        <p:nvPicPr>
          <p:cNvPr id="300" name="PXL_20260114_204759765.jpgGoogle Shape;408;g3b32983515a_0_1398" descr="PXL_20260114_204759765.jpgGoogle Shape;408;g3b32983515a_0_1398"/>
          <p:cNvPicPr>
            <a:picLocks noChangeAspect="1"/>
          </p:cNvPicPr>
          <p:nvPr/>
        </p:nvPicPr>
        <p:blipFill>
          <a:blip r:embed="rId2">
            <a:extLst/>
          </a:blip>
          <a:srcRect l="0" t="31048" r="0" b="24128"/>
          <a:stretch>
            <a:fillRect/>
          </a:stretch>
        </p:blipFill>
        <p:spPr>
          <a:xfrm>
            <a:off x="2216075" y="1276200"/>
            <a:ext cx="7269674" cy="2443827"/>
          </a:xfrm>
          <a:prstGeom prst="rect">
            <a:avLst/>
          </a:prstGeom>
          <a:ln w="12700">
            <a:miter lim="400000"/>
          </a:ln>
        </p:spPr>
      </p:pic>
      <p:pic>
        <p:nvPicPr>
          <p:cNvPr id="301" name="PXL_20260114_205201099.jpgGoogle Shape;409;g3b32983515a_0_1398" descr="PXL_20260114_205201099.jpgGoogle Shape;409;g3b32983515a_0_1398"/>
          <p:cNvPicPr>
            <a:picLocks noChangeAspect="1"/>
          </p:cNvPicPr>
          <p:nvPr/>
        </p:nvPicPr>
        <p:blipFill>
          <a:blip r:embed="rId3">
            <a:extLst/>
          </a:blip>
          <a:srcRect l="28380" t="0" r="32108" b="0"/>
          <a:stretch>
            <a:fillRect/>
          </a:stretch>
        </p:blipFill>
        <p:spPr>
          <a:xfrm rot="5400000">
            <a:off x="5145623" y="1965611"/>
            <a:ext cx="1900752" cy="6414378"/>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Google Shape;414;g3b32983515a_0_1312"/>
          <p:cNvSpPr txBox="1"/>
          <p:nvPr/>
        </p:nvSpPr>
        <p:spPr>
          <a:xfrm>
            <a:off x="2997125" y="715174"/>
            <a:ext cx="6197751" cy="28076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a:latin typeface="Calibri"/>
                <a:ea typeface="Calibri"/>
                <a:cs typeface="Calibri"/>
                <a:sym typeface="Calibri"/>
              </a:defRPr>
            </a:lvl1pPr>
          </a:lstStyle>
          <a:p>
            <a:pPr/>
            <a:r>
              <a:t>Wire harness complete! The orange, white, and ground wire will be given tips later.</a:t>
            </a:r>
          </a:p>
        </p:txBody>
      </p:sp>
      <p:pic>
        <p:nvPicPr>
          <p:cNvPr id="304" name="PXL_20260114_233454007.jpgGoogle Shape;415;g3b32983515a_0_1312" descr="PXL_20260114_233454007.jpgGoogle Shape;415;g3b32983515a_0_1312"/>
          <p:cNvPicPr>
            <a:picLocks noChangeAspect="1"/>
          </p:cNvPicPr>
          <p:nvPr/>
        </p:nvPicPr>
        <p:blipFill>
          <a:blip r:embed="rId2">
            <a:extLst/>
          </a:blip>
          <a:srcRect l="0" t="43347" r="0" b="14087"/>
          <a:stretch>
            <a:fillRect/>
          </a:stretch>
        </p:blipFill>
        <p:spPr>
          <a:xfrm>
            <a:off x="185788" y="1602913"/>
            <a:ext cx="11440277" cy="3652175"/>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Google Shape;145;p2"/>
          <p:cNvSpPr txBox="1"/>
          <p:nvPr>
            <p:ph type="title"/>
          </p:nvPr>
        </p:nvSpPr>
        <p:spPr>
          <a:xfrm>
            <a:off x="4859718" y="5980386"/>
            <a:ext cx="2728751" cy="877615"/>
          </a:xfrm>
          <a:prstGeom prst="rect">
            <a:avLst/>
          </a:prstGeom>
        </p:spPr>
        <p:txBody>
          <a:bodyPr/>
          <a:lstStyle>
            <a:lvl1pPr algn="ctr">
              <a:defRPr sz="3200"/>
            </a:lvl1pPr>
          </a:lstStyle>
          <a:p>
            <a:pPr/>
            <a:r>
              <a:t>Materials</a:t>
            </a:r>
          </a:p>
        </p:txBody>
      </p:sp>
      <p:pic>
        <p:nvPicPr>
          <p:cNvPr id="165" name="Google Shape;146;p2" descr="Google Shape;146;p2"/>
          <p:cNvPicPr>
            <a:picLocks noChangeAspect="1"/>
          </p:cNvPicPr>
          <p:nvPr/>
        </p:nvPicPr>
        <p:blipFill>
          <a:blip r:embed="rId2">
            <a:extLst/>
          </a:blip>
          <a:stretch>
            <a:fillRect/>
          </a:stretch>
        </p:blipFill>
        <p:spPr>
          <a:xfrm>
            <a:off x="2337893" y="235168"/>
            <a:ext cx="7772401" cy="58293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Google Shape;151;p3"/>
          <p:cNvSpPr txBox="1"/>
          <p:nvPr/>
        </p:nvSpPr>
        <p:spPr>
          <a:xfrm>
            <a:off x="4905443" y="5980386"/>
            <a:ext cx="2637301" cy="87761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lvl1pPr algn="ctr">
              <a:lnSpc>
                <a:spcPct val="90000"/>
              </a:lnSpc>
              <a:defRPr sz="3200">
                <a:latin typeface="Calibri"/>
                <a:ea typeface="Calibri"/>
                <a:cs typeface="Calibri"/>
                <a:sym typeface="Calibri"/>
              </a:defRPr>
            </a:lvl1pPr>
          </a:lstStyle>
          <a:p>
            <a:pPr/>
            <a:r>
              <a:t>Tools</a:t>
            </a:r>
          </a:p>
        </p:txBody>
      </p:sp>
      <p:pic>
        <p:nvPicPr>
          <p:cNvPr id="168" name="Google Shape;152;p3" descr="Google Shape;152;p3"/>
          <p:cNvPicPr>
            <a:picLocks noChangeAspect="1"/>
          </p:cNvPicPr>
          <p:nvPr/>
        </p:nvPicPr>
        <p:blipFill>
          <a:blip r:embed="rId2">
            <a:extLst/>
          </a:blip>
          <a:stretch>
            <a:fillRect/>
          </a:stretch>
        </p:blipFill>
        <p:spPr>
          <a:xfrm>
            <a:off x="2337893" y="224660"/>
            <a:ext cx="7772401" cy="58293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Google Shape;164;g3b32983515a_0_0"/>
          <p:cNvSpPr txBox="1"/>
          <p:nvPr/>
        </p:nvSpPr>
        <p:spPr>
          <a:xfrm>
            <a:off x="1457349" y="265974"/>
            <a:ext cx="8555451" cy="28076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a:latin typeface="Calibri"/>
                <a:ea typeface="Calibri"/>
                <a:cs typeface="Calibri"/>
                <a:sym typeface="Calibri"/>
              </a:defRPr>
            </a:lvl1pPr>
          </a:lstStyle>
          <a:p>
            <a:pPr/>
            <a:r>
              <a:t>The power cord that comes with each cryocooler appears as shown. For our purposes, it needs to be retrofitted. </a:t>
            </a:r>
          </a:p>
        </p:txBody>
      </p:sp>
      <p:pic>
        <p:nvPicPr>
          <p:cNvPr id="171" name="Google Shape;165;g3b32983515a_0_0" descr="Google Shape;165;g3b32983515a_0_0"/>
          <p:cNvPicPr>
            <a:picLocks noChangeAspect="1"/>
          </p:cNvPicPr>
          <p:nvPr/>
        </p:nvPicPr>
        <p:blipFill>
          <a:blip r:embed="rId2">
            <a:extLst/>
          </a:blip>
          <a:stretch>
            <a:fillRect/>
          </a:stretch>
        </p:blipFill>
        <p:spPr>
          <a:xfrm rot="16200000">
            <a:off x="3352912" y="-231126"/>
            <a:ext cx="5486176" cy="732025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Google Shape;171;g3b32983515a_0_90"/>
          <p:cNvSpPr txBox="1"/>
          <p:nvPr/>
        </p:nvSpPr>
        <p:spPr>
          <a:xfrm>
            <a:off x="1861874" y="276475"/>
            <a:ext cx="8947251" cy="517384"/>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a:latin typeface="Calibri"/>
                <a:ea typeface="Calibri"/>
                <a:cs typeface="Calibri"/>
                <a:sym typeface="Calibri"/>
              </a:defRPr>
            </a:lvl1pPr>
          </a:lstStyle>
          <a:p>
            <a:pPr/>
            <a:r>
              <a:t>Cut the ferrules off the harness. Cut away the shrink tube on both ends of the harness and slide the plastic shielding off.</a:t>
            </a:r>
          </a:p>
        </p:txBody>
      </p:sp>
      <p:pic>
        <p:nvPicPr>
          <p:cNvPr id="174" name="Google Shape;173;g3b32983515a_0_90" descr="Google Shape;173;g3b32983515a_0_90"/>
          <p:cNvPicPr>
            <a:picLocks noChangeAspect="1"/>
          </p:cNvPicPr>
          <p:nvPr/>
        </p:nvPicPr>
        <p:blipFill>
          <a:blip r:embed="rId2">
            <a:extLst/>
          </a:blip>
          <a:stretch>
            <a:fillRect/>
          </a:stretch>
        </p:blipFill>
        <p:spPr>
          <a:xfrm>
            <a:off x="3847709" y="557364"/>
            <a:ext cx="4496582" cy="599981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Google Shape;178;g3b32983515a_0_174" descr="Google Shape;178;g3b32983515a_0_174"/>
          <p:cNvPicPr>
            <a:picLocks noChangeAspect="1"/>
          </p:cNvPicPr>
          <p:nvPr/>
        </p:nvPicPr>
        <p:blipFill>
          <a:blip r:embed="rId2">
            <a:extLst/>
          </a:blip>
          <a:stretch>
            <a:fillRect/>
          </a:stretch>
        </p:blipFill>
        <p:spPr>
          <a:xfrm>
            <a:off x="2726556" y="1369456"/>
            <a:ext cx="6738895" cy="5052789"/>
          </a:xfrm>
          <a:prstGeom prst="rect">
            <a:avLst/>
          </a:prstGeom>
          <a:ln w="12700">
            <a:miter lim="400000"/>
          </a:ln>
        </p:spPr>
      </p:pic>
      <p:sp>
        <p:nvSpPr>
          <p:cNvPr id="177" name="Google Shape;179;g3b32983515a_0_174"/>
          <p:cNvSpPr txBox="1"/>
          <p:nvPr/>
        </p:nvSpPr>
        <p:spPr>
          <a:xfrm>
            <a:off x="2140750" y="276475"/>
            <a:ext cx="7910450" cy="50935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a:latin typeface="Calibri"/>
                <a:ea typeface="Calibri"/>
                <a:cs typeface="Calibri"/>
                <a:sym typeface="Calibri"/>
              </a:defRPr>
            </a:pPr>
            <a:r>
              <a:t>The wire harness has two untwisted wires adhered together, as pictured below. </a:t>
            </a:r>
          </a:p>
          <a:p>
            <a:pPr algn="ctr">
              <a:defRPr>
                <a:latin typeface="Calibri"/>
                <a:ea typeface="Calibri"/>
                <a:cs typeface="Calibri"/>
                <a:sym typeface="Calibri"/>
              </a:defRPr>
            </a:pPr>
            <a:r>
              <a:t>For our purposes, we will need to make the wires a twisted pair.</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